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Ελένη Ελένη" initials="ΕΕ"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80" autoAdjust="0"/>
  </p:normalViewPr>
  <p:slideViewPr>
    <p:cSldViewPr>
      <p:cViewPr varScale="1">
        <p:scale>
          <a:sx n="63" d="100"/>
          <a:sy n="63" d="100"/>
        </p:scale>
        <p:origin x="-552" y="-96"/>
      </p:cViewPr>
      <p:guideLst>
        <p:guide orient="horz" pos="2160"/>
        <p:guide pos="2880"/>
      </p:guideLst>
    </p:cSldViewPr>
  </p:slideViewPr>
  <p:outlineViewPr>
    <p:cViewPr>
      <p:scale>
        <a:sx n="33" d="100"/>
        <a:sy n="33" d="100"/>
      </p:scale>
      <p:origin x="234" y="39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40A26-B9AE-48C0-8A03-2D105E18091A}" type="datetimeFigureOut">
              <a:rPr lang="el-GR" smtClean="0"/>
              <a:pPr/>
              <a:t>19/4/2016</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CFBBEB-F305-47D4-9D14-2325B9126ED1}"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CFBBEB-F305-47D4-9D14-2325B9126ED1}"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818567A-EE6A-4432-A789-143DB90662D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2F5420A-B865-411A-A165-CBE0A39D8992}" type="datetimeFigureOut">
              <a:rPr lang="el-GR" smtClean="0"/>
              <a:pPr/>
              <a:t>19/4/2016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A818567A-EE6A-4432-A789-143DB90662D3}"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F5420A-B865-411A-A165-CBE0A39D8992}" type="datetimeFigureOut">
              <a:rPr lang="el-GR" smtClean="0"/>
              <a:pPr/>
              <a:t>19/4/2016</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18567A-EE6A-4432-A789-143DB90662D3}"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zenithmag.wordpress.com/2011/03/18/%CE%BF%CE%BB%CE%B1-%CE%BF%CF%83%CE%B1-%CF%80%CF%81%CE%B5%CF%80%CE%B5%CE%B9-%CE%BD%CE%B1-%CE%B3%CE%BD%CF%89%CF%81%CE%B9%CE%B6%CE%B5%CF%84%CE%B5-%CE%B3%CE%B9%CE%B1-%CF%84%CE%B9%CF%83-%CF%88%CF%85%CF%8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zenithmag.wordpress.com/2011/03/18/%CE%BF%CE%BB%CE%B1-%CE%BF%CF%83%CE%B1-%CF%80%CF%81%CE%B5%CF%80%CE%B5%CE%B9-%CE%BD%CE%B1-%CE%B3%CE%BD%CF%89%CF%81%CE%B9%CE%B6%CE%B5%CF%84%CE%B5-%CE%B3%CE%B9%CE%B1-%CF%84%CE%B9%CF%83-%CF%88%CF%85%CF%8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aroutsas.jmc.gr/drugs/" TargetMode="External"/><Relationship Id="rId2" Type="http://schemas.openxmlformats.org/officeDocument/2006/relationships/hyperlink" Target="http://gym-n-efkarp.thess.sch.gr/old/narkotika.htm" TargetMode="External"/><Relationship Id="rId1" Type="http://schemas.openxmlformats.org/officeDocument/2006/relationships/slideLayout" Target="../slideLayouts/slideLayout2.xml"/><Relationship Id="rId6" Type="http://schemas.openxmlformats.org/officeDocument/2006/relationships/hyperlink" Target="http://www.iatropedia.gr/ygeia/ti-prokali-o-ethismos-sta-narkotika/34853/" TargetMode="External"/><Relationship Id="rId5" Type="http://schemas.openxmlformats.org/officeDocument/2006/relationships/hyperlink" Target="http://www.vita.gr/psixologia/article/12212/ethismos-to-profil-toy-eksarthmenoy/" TargetMode="External"/><Relationship Id="rId4" Type="http://schemas.openxmlformats.org/officeDocument/2006/relationships/hyperlink" Target="http://www.inout.gr/showthread.php?t=1135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785794"/>
            <a:ext cx="7851648" cy="1071570"/>
          </a:xfrm>
        </p:spPr>
        <p:txBody>
          <a:bodyPr>
            <a:normAutofit/>
          </a:bodyPr>
          <a:lstStyle/>
          <a:p>
            <a:pPr algn="ctr"/>
            <a:r>
              <a:rPr lang="el-GR" sz="3200" dirty="0" smtClean="0">
                <a:solidFill>
                  <a:schemeClr val="tx1">
                    <a:lumMod val="95000"/>
                  </a:schemeClr>
                </a:solidFill>
                <a:latin typeface="Times New Roman" pitchFamily="18" charset="0"/>
                <a:cs typeface="Times New Roman" pitchFamily="18" charset="0"/>
              </a:rPr>
              <a:t> Γυμνάσιο  Τ/Λ  Ανάφης         </a:t>
            </a:r>
            <a:endParaRPr lang="el-GR" sz="3200" dirty="0">
              <a:solidFill>
                <a:schemeClr val="tx1">
                  <a:lumMod val="95000"/>
                </a:schemeClr>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644652" y="3214686"/>
            <a:ext cx="7854696" cy="1752600"/>
          </a:xfrm>
        </p:spPr>
        <p:txBody>
          <a:bodyPr/>
          <a:lstStyle/>
          <a:p>
            <a:pPr algn="ctr"/>
            <a:r>
              <a:rPr lang="el-GR" dirty="0" smtClean="0"/>
              <a:t>Ερευνητική Εργασία  Α΄ Γυμνασίου </a:t>
            </a:r>
          </a:p>
          <a:p>
            <a:pPr algn="ctr"/>
            <a:r>
              <a:rPr lang="el-GR" dirty="0" smtClean="0"/>
              <a:t>                                                                                                             Θέμα: Εθισμός σε εξαρτησιογόνες ουσίες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accent1">
                    <a:lumMod val="75000"/>
                  </a:schemeClr>
                </a:solidFill>
                <a:latin typeface="Times New Roman" pitchFamily="18" charset="0"/>
                <a:cs typeface="Times New Roman" pitchFamily="18" charset="0"/>
              </a:rPr>
              <a:t>   Τι προκαλεί ο εθισμός στα ναρκωτικά;</a:t>
            </a:r>
            <a:endParaRPr lang="el-GR" sz="3200" dirty="0"/>
          </a:p>
        </p:txBody>
      </p:sp>
      <p:sp>
        <p:nvSpPr>
          <p:cNvPr id="3" name="2 - Θέση περιεχομένου"/>
          <p:cNvSpPr>
            <a:spLocks noGrp="1"/>
          </p:cNvSpPr>
          <p:nvPr>
            <p:ph idx="1"/>
          </p:nvPr>
        </p:nvSpPr>
        <p:spPr>
          <a:xfrm>
            <a:off x="428596" y="2214554"/>
            <a:ext cx="8229600" cy="4389120"/>
          </a:xfrm>
        </p:spPr>
        <p:txBody>
          <a:bodyPr>
            <a:normAutofit/>
          </a:bodyPr>
          <a:lstStyle/>
          <a:p>
            <a:pPr algn="just"/>
            <a:r>
              <a:rPr lang="el-GR" sz="2400" b="1" dirty="0" smtClean="0">
                <a:solidFill>
                  <a:schemeClr val="tx2">
                    <a:lumMod val="75000"/>
                  </a:schemeClr>
                </a:solidFill>
                <a:latin typeface="Times New Roman" pitchFamily="18" charset="0"/>
                <a:cs typeface="Times New Roman" pitchFamily="18" charset="0"/>
              </a:rPr>
              <a:t>ΑΝΙΚΑΝΟΤΗΤΑ ΕΛΕΓΧΟΥ.</a:t>
            </a:r>
            <a:r>
              <a:rPr lang="el-GR" sz="2400" dirty="0" smtClean="0">
                <a:solidFill>
                  <a:schemeClr val="tx2">
                    <a:lumMod val="75000"/>
                  </a:schemeClr>
                </a:solidFill>
                <a:latin typeface="Times New Roman" pitchFamily="18" charset="0"/>
                <a:cs typeface="Times New Roman" pitchFamily="18" charset="0"/>
              </a:rPr>
              <a:t> Ένα πρόσωπο που υπόσχεται ότι θα σταματήσει τη χρήση αλλά παρόλα αυτά αδυνατεί παρά τη θέλησή του σίγουρα αντιμετωπίζει πρόβλημα εξάρτησης.</a:t>
            </a:r>
          </a:p>
          <a:p>
            <a:pPr>
              <a:buNone/>
            </a:pPr>
            <a:endParaRPr lang="el-GR" sz="2400" dirty="0" smtClean="0">
              <a:solidFill>
                <a:schemeClr val="tx2">
                  <a:lumMod val="75000"/>
                </a:schemeClr>
              </a:solidFill>
              <a:latin typeface="Times New Roman" pitchFamily="18" charset="0"/>
              <a:cs typeface="Times New Roman" pitchFamily="18" charset="0"/>
            </a:endParaRPr>
          </a:p>
          <a:p>
            <a:pPr algn="just">
              <a:buNone/>
            </a:pPr>
            <a:r>
              <a:rPr lang="el-GR" sz="2400" dirty="0" smtClean="0">
                <a:solidFill>
                  <a:schemeClr val="tx2">
                    <a:lumMod val="75000"/>
                  </a:schemeClr>
                </a:solidFill>
                <a:latin typeface="Times New Roman" pitchFamily="18" charset="0"/>
                <a:cs typeface="Times New Roman" pitchFamily="18" charset="0"/>
              </a:rPr>
              <a:t>    ΑΝΙΚΑΝΟΤΗΤΑ ΝΑ ΣΤΑΜΑΤΗΣΕΙ ΠΑΡΑ ΤΗΝ ΟΠΟΙΑ ΕΠΙΘΥΜΙΑ ΤΟΥ. Η ουσία πλέον είναι αυτή που έχει το πάνω χέρι. Ακόμα κι αν ο ίδιος αληθινά επιθυμεί να σταματήσει όλες του οι προσπάθειες πέφτουν στο κενό. Αναγκαία κρίνεται η βοήθεια από ειδικούς σε θέματα εξαρτήσεων.</a:t>
            </a:r>
          </a:p>
          <a:p>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Τι προκαλεί ο εθισμός στα ναρκωτικά;</a:t>
            </a:r>
            <a:endParaRPr lang="el-GR" sz="3200" dirty="0">
              <a:solidFill>
                <a:schemeClr val="tx2">
                  <a:lumMod val="75000"/>
                </a:schemeClr>
              </a:solidFill>
            </a:endParaRPr>
          </a:p>
        </p:txBody>
      </p:sp>
      <p:sp>
        <p:nvSpPr>
          <p:cNvPr id="3" name="2 - Θέση περιεχομένου"/>
          <p:cNvSpPr>
            <a:spLocks noGrp="1"/>
          </p:cNvSpPr>
          <p:nvPr>
            <p:ph idx="1"/>
          </p:nvPr>
        </p:nvSpPr>
        <p:spPr/>
        <p:txBody>
          <a:bodyPr>
            <a:normAutofit fontScale="92500" lnSpcReduction="10000"/>
          </a:bodyPr>
          <a:lstStyle/>
          <a:p>
            <a:pPr algn="just"/>
            <a:r>
              <a:rPr lang="el-GR" b="1" dirty="0" smtClean="0">
                <a:solidFill>
                  <a:schemeClr val="tx2">
                    <a:lumMod val="75000"/>
                  </a:schemeClr>
                </a:solidFill>
                <a:latin typeface="Times New Roman" pitchFamily="18" charset="0"/>
                <a:cs typeface="Times New Roman" pitchFamily="18" charset="0"/>
              </a:rPr>
              <a:t>ΠΑΡΑΜΕΛΗΣΗ ΤΗΣ ΠΡΟΣΩΠΙΚΗΣ ΖΩΗΣ.</a:t>
            </a:r>
            <a:r>
              <a:rPr lang="el-GR" dirty="0" smtClean="0">
                <a:solidFill>
                  <a:schemeClr val="tx2">
                    <a:lumMod val="75000"/>
                  </a:schemeClr>
                </a:solidFill>
                <a:latin typeface="Times New Roman" pitchFamily="18" charset="0"/>
                <a:cs typeface="Times New Roman" pitchFamily="18" charset="0"/>
              </a:rPr>
              <a:t> Ο εξαρτημένος παύει να απολαμβάνει όσα τον ευχαριστούσαν κάποτε. Είναι σύνηθες οι άνθρωποι αυτοί να παρατάνε δραστηριότητες οι οποίες κάποτε ήταν σημαντικές για αυτούς. Ο χρήστης περνάει περισσότερο χρόνο στο να κάνει χρήση ή να τη σκέφτεται και δεν υπάρχει χρόνος για τίποτα άλλο.</a:t>
            </a:r>
          </a:p>
          <a:p>
            <a:pPr algn="just"/>
            <a:r>
              <a:rPr lang="el-GR" b="1" dirty="0" smtClean="0">
                <a:solidFill>
                  <a:schemeClr val="tx2">
                    <a:lumMod val="75000"/>
                  </a:schemeClr>
                </a:solidFill>
                <a:latin typeface="Times New Roman" pitchFamily="18" charset="0"/>
                <a:cs typeface="Times New Roman" pitchFamily="18" charset="0"/>
              </a:rPr>
              <a:t>ΣΥΝΕΧΙΣΗ ΤΗΣ ΧΡΗΣΗΣ ΠΑΡΑ ΤΟ ΟΠΟΙΑ ΠΡΟΒΛΗΜΑΤΑ ΕΠΙΦΕΡΕΙ</a:t>
            </a:r>
            <a:r>
              <a:rPr lang="el-GR" dirty="0" smtClean="0">
                <a:solidFill>
                  <a:schemeClr val="tx2">
                    <a:lumMod val="75000"/>
                  </a:schemeClr>
                </a:solidFill>
                <a:latin typeface="Times New Roman" pitchFamily="18" charset="0"/>
                <a:cs typeface="Times New Roman" pitchFamily="18" charset="0"/>
              </a:rPr>
              <a:t>. Τα προβλήματα αυτά δεν εμποδίζουν τον εξαρτημένο να κάνει χρήση. Ακόμα κι όταν αυτά είναι τόσο σοβαρά ώστε κάποιος δε μπορεί να λειτουργήσει στο γάμο του ή στις διαπροσωπικές του σχέσεις γενικότερα εκείνος επιμένει να κάνει χρήση.</a:t>
            </a:r>
            <a:endParaRPr lang="el-GR"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solidFill>
                  <a:schemeClr val="tx2">
                    <a:lumMod val="75000"/>
                  </a:schemeClr>
                </a:solidFill>
                <a:latin typeface="Times New Roman" pitchFamily="18" charset="0"/>
                <a:cs typeface="Times New Roman" pitchFamily="18" charset="0"/>
              </a:rPr>
              <a:t>Όλα όσα πρέπει να γνωρίζουμε για τις ψυχοτρόπες ουσίες</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85720" y="1928802"/>
            <a:ext cx="8229600" cy="4389120"/>
          </a:xfrm>
        </p:spPr>
        <p:txBody>
          <a:bodyPr>
            <a:normAutofit/>
          </a:bodyPr>
          <a:lstStyle/>
          <a:p>
            <a:pPr>
              <a:buNone/>
            </a:pPr>
            <a:r>
              <a:rPr lang="en-US" sz="2400" dirty="0" smtClean="0">
                <a:solidFill>
                  <a:schemeClr val="tx2">
                    <a:lumMod val="75000"/>
                  </a:schemeClr>
                </a:solidFill>
                <a:latin typeface="Times New Roman" pitchFamily="18" charset="0"/>
                <a:cs typeface="Times New Roman" pitchFamily="18" charset="0"/>
              </a:rPr>
              <a:t>   </a:t>
            </a:r>
          </a:p>
          <a:p>
            <a:pPr algn="just">
              <a:buNone/>
            </a:pPr>
            <a:r>
              <a:rPr lang="en-US" sz="2400" dirty="0" smtClean="0">
                <a:solidFill>
                  <a:schemeClr val="tx2">
                    <a:lumMod val="75000"/>
                  </a:schemeClr>
                </a:solidFill>
                <a:latin typeface="Times New Roman" pitchFamily="18" charset="0"/>
                <a:cs typeface="Times New Roman" pitchFamily="18" charset="0"/>
              </a:rPr>
              <a:t>    </a:t>
            </a:r>
            <a:r>
              <a:rPr lang="el-GR" sz="2400" dirty="0" smtClean="0">
                <a:solidFill>
                  <a:schemeClr val="tx2">
                    <a:lumMod val="75000"/>
                  </a:schemeClr>
                </a:solidFill>
                <a:latin typeface="Times New Roman" pitchFamily="18" charset="0"/>
                <a:cs typeface="Times New Roman" pitchFamily="18" charset="0"/>
              </a:rPr>
              <a:t>Ο όρος </a:t>
            </a:r>
            <a:r>
              <a:rPr lang="el-GR" sz="2400" i="1" dirty="0" smtClean="0">
                <a:solidFill>
                  <a:schemeClr val="tx2">
                    <a:lumMod val="75000"/>
                  </a:schemeClr>
                </a:solidFill>
                <a:latin typeface="Times New Roman" pitchFamily="18" charset="0"/>
                <a:cs typeface="Times New Roman" pitchFamily="18" charset="0"/>
              </a:rPr>
              <a:t>φάρμακο </a:t>
            </a:r>
            <a:r>
              <a:rPr lang="el-GR" sz="2400" dirty="0" smtClean="0">
                <a:solidFill>
                  <a:schemeClr val="tx2">
                    <a:lumMod val="75000"/>
                  </a:schemeClr>
                </a:solidFill>
                <a:latin typeface="Times New Roman" pitchFamily="18" charset="0"/>
                <a:cs typeface="Times New Roman" pitchFamily="18" charset="0"/>
              </a:rPr>
              <a:t>υποδηλώνει κάθε ουσία που μπαίνει στον οργανισμό και προκαλεί αλλαγές στη δομή και τη λειτουργία του σώματος ή της ψυχικής σφαίρας. Κάθε φάρμακο, ανάλογα με τη φύση, τις δράσεις και τον τρόπο χρήσης του μπορεί να λειτουργεί ως ίαμα ή δηλητήριο</a:t>
            </a:r>
            <a:r>
              <a:rPr lang="el-GR" sz="2400" i="1" dirty="0" smtClean="0">
                <a:solidFill>
                  <a:schemeClr val="tx2">
                    <a:lumMod val="75000"/>
                  </a:schemeClr>
                </a:solidFill>
                <a:latin typeface="Times New Roman" pitchFamily="18" charset="0"/>
                <a:cs typeface="Times New Roman" pitchFamily="18" charset="0"/>
              </a:rPr>
              <a:t>.</a:t>
            </a:r>
            <a:r>
              <a:rPr lang="el-GR" sz="2400" dirty="0" smtClean="0">
                <a:solidFill>
                  <a:schemeClr val="tx2">
                    <a:lumMod val="75000"/>
                  </a:schemeClr>
                </a:solidFill>
                <a:latin typeface="Times New Roman" pitchFamily="18" charset="0"/>
                <a:cs typeface="Times New Roman" pitchFamily="18" charset="0"/>
              </a:rPr>
              <a:t> Σύμφωνα με την πανάρχαια διαπίστωση ότι «κάθε δηλητήριο είναι φάρμακο και κάθε φάρμακο είναι δηλητήριο», που αποτελεί την πρώτη αρχή της φαρμακολογίας, όλα τα φάρμακα μπορούν να χρησιμοποιηθούν για θεραπευτικούς και για μη-θεραπευτικούς λόγους</a:t>
            </a:r>
            <a:r>
              <a:rPr lang="en-US" sz="2400" dirty="0" smtClean="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714356"/>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Όλα όσα πρέπει να γνωρίζουμε για τις ψυχοτρόπες ουσίες</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14282" y="1928802"/>
            <a:ext cx="8229600" cy="4389120"/>
          </a:xfrm>
        </p:spPr>
        <p:txBody>
          <a:bodyPr>
            <a:normAutofit/>
          </a:bodyPr>
          <a:lstStyle/>
          <a:p>
            <a:pPr>
              <a:buNone/>
            </a:pPr>
            <a:r>
              <a:rPr lang="el-GR" sz="2400" dirty="0" smtClean="0">
                <a:solidFill>
                  <a:schemeClr val="tx2">
                    <a:lumMod val="75000"/>
                  </a:schemeClr>
                </a:solidFill>
                <a:latin typeface="Times New Roman" pitchFamily="18" charset="0"/>
                <a:cs typeface="Times New Roman" pitchFamily="18" charset="0"/>
              </a:rPr>
              <a:t>    </a:t>
            </a:r>
          </a:p>
          <a:p>
            <a:pPr algn="just">
              <a:buNone/>
            </a:pPr>
            <a:r>
              <a:rPr lang="el-GR" sz="2400" dirty="0" smtClean="0">
                <a:solidFill>
                  <a:schemeClr val="tx2">
                    <a:lumMod val="75000"/>
                  </a:schemeClr>
                </a:solidFill>
                <a:latin typeface="Times New Roman" pitchFamily="18" charset="0"/>
                <a:cs typeface="Times New Roman" pitchFamily="18" charset="0"/>
              </a:rPr>
              <a:t>    Ορισμένα φάρμακα δρουν μόνο στο βιολογικό υπόστρωμα και άλλα επενεργούν στη βιολογική και στην ψυχική σφαίρα συγχρόνως, προκαλούν αλλαγές στις σωματικές λειτουργίες και τον ψυχισμό του λήπτη, ονομάζονται </a:t>
            </a:r>
            <a:r>
              <a:rPr lang="el-GR" sz="2400" b="1" dirty="0" smtClean="0">
                <a:solidFill>
                  <a:schemeClr val="tx2">
                    <a:lumMod val="75000"/>
                  </a:schemeClr>
                </a:solidFill>
                <a:latin typeface="Times New Roman" pitchFamily="18" charset="0"/>
                <a:cs typeface="Times New Roman" pitchFamily="18" charset="0"/>
              </a:rPr>
              <a:t>ψυχοτρόπα φάρμακα</a:t>
            </a:r>
            <a:r>
              <a:rPr lang="el-GR" sz="2400" dirty="0" smtClean="0">
                <a:solidFill>
                  <a:schemeClr val="tx2">
                    <a:lumMod val="75000"/>
                  </a:schemeClr>
                </a:solidFill>
                <a:latin typeface="Times New Roman" pitchFamily="18" charset="0"/>
                <a:cs typeface="Times New Roman" pitchFamily="18" charset="0"/>
              </a:rPr>
              <a:t> ή </a:t>
            </a:r>
            <a:r>
              <a:rPr lang="el-GR" sz="2400" b="1" dirty="0" smtClean="0">
                <a:solidFill>
                  <a:schemeClr val="tx2">
                    <a:lumMod val="75000"/>
                  </a:schemeClr>
                </a:solidFill>
                <a:latin typeface="Times New Roman" pitchFamily="18" charset="0"/>
                <a:cs typeface="Times New Roman" pitchFamily="18" charset="0"/>
              </a:rPr>
              <a:t>ψυχοτρόπες ουσίες </a:t>
            </a:r>
            <a:r>
              <a:rPr lang="el-GR" sz="2400" dirty="0" smtClean="0">
                <a:solidFill>
                  <a:schemeClr val="tx2">
                    <a:lumMod val="75000"/>
                  </a:schemeClr>
                </a:solidFill>
                <a:latin typeface="Times New Roman" pitchFamily="18" charset="0"/>
                <a:cs typeface="Times New Roman" pitchFamily="18" charset="0"/>
              </a:rPr>
              <a:t>και διακρίνονται σε </a:t>
            </a:r>
            <a:r>
              <a:rPr lang="el-GR" sz="2400" dirty="0" err="1" smtClean="0">
                <a:solidFill>
                  <a:schemeClr val="tx2">
                    <a:lumMod val="75000"/>
                  </a:schemeClr>
                </a:solidFill>
                <a:latin typeface="Times New Roman" pitchFamily="18" charset="0"/>
                <a:cs typeface="Times New Roman" pitchFamily="18" charset="0"/>
              </a:rPr>
              <a:t>εξαρτησιογόνα</a:t>
            </a:r>
            <a:r>
              <a:rPr lang="el-GR" sz="2400" dirty="0" smtClean="0">
                <a:solidFill>
                  <a:schemeClr val="tx2">
                    <a:lumMod val="75000"/>
                  </a:schemeClr>
                </a:solidFill>
                <a:latin typeface="Times New Roman" pitchFamily="18" charset="0"/>
                <a:cs typeface="Times New Roman" pitchFamily="18" charset="0"/>
              </a:rPr>
              <a:t> και μη-</a:t>
            </a:r>
            <a:r>
              <a:rPr lang="el-GR" sz="2400" dirty="0" err="1" smtClean="0">
                <a:solidFill>
                  <a:schemeClr val="tx2">
                    <a:lumMod val="75000"/>
                  </a:schemeClr>
                </a:solidFill>
                <a:latin typeface="Times New Roman" pitchFamily="18" charset="0"/>
                <a:cs typeface="Times New Roman" pitchFamily="18" charset="0"/>
              </a:rPr>
              <a:t>εξαρτησιογόνα</a:t>
            </a:r>
            <a:r>
              <a:rPr lang="el-GR" sz="2400" dirty="0" smtClean="0">
                <a:solidFill>
                  <a:schemeClr val="tx2">
                    <a:lumMod val="75000"/>
                  </a:schemeClr>
                </a:solidFill>
                <a:latin typeface="Times New Roman" pitchFamily="18" charset="0"/>
                <a:cs typeface="Times New Roman" pitchFamily="18" charset="0"/>
              </a:rPr>
              <a:t>, ανάλογα με το αν η συστηματική τους λήψη προκαλεί ή όχι εξάρτηση του χρήστη απ’ αυτά.</a:t>
            </a:r>
            <a:r>
              <a:rPr lang="el-GR" sz="2400" baseline="30000" dirty="0" smtClean="0">
                <a:solidFill>
                  <a:schemeClr val="tx2">
                    <a:lumMod val="75000"/>
                  </a:schemeClr>
                </a:solidFill>
                <a:latin typeface="Times New Roman" pitchFamily="18" charset="0"/>
                <a:cs typeface="Times New Roman" pitchFamily="18" charset="0"/>
                <a:hlinkClick r:id="rId2"/>
              </a:rPr>
              <a:t>1</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857232"/>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Όλα όσα πρέπει να γνωρίζουμε για τις ψυχοτρόπες ουσίες</a:t>
            </a:r>
            <a:endParaRPr lang="el-GR" sz="3200" dirty="0"/>
          </a:p>
        </p:txBody>
      </p:sp>
      <p:sp>
        <p:nvSpPr>
          <p:cNvPr id="3" name="2 - Θέση περιεχομένου"/>
          <p:cNvSpPr>
            <a:spLocks noGrp="1"/>
          </p:cNvSpPr>
          <p:nvPr>
            <p:ph idx="1"/>
          </p:nvPr>
        </p:nvSpPr>
        <p:spPr>
          <a:xfrm>
            <a:off x="357158" y="2468880"/>
            <a:ext cx="8229600" cy="4389120"/>
          </a:xfrm>
        </p:spPr>
        <p:txBody>
          <a:bodyPr>
            <a:noAutofit/>
          </a:bodyPr>
          <a:lstStyle/>
          <a:p>
            <a:pPr algn="just">
              <a:buNone/>
            </a:pPr>
            <a:r>
              <a:rPr lang="el-GR" sz="2400" dirty="0" smtClean="0">
                <a:solidFill>
                  <a:schemeClr val="tx2">
                    <a:lumMod val="75000"/>
                  </a:schemeClr>
                </a:solidFill>
                <a:latin typeface="Times New Roman" pitchFamily="18" charset="0"/>
                <a:cs typeface="Times New Roman" pitchFamily="18" charset="0"/>
              </a:rPr>
              <a:t>    Στις </a:t>
            </a:r>
            <a:r>
              <a:rPr lang="el-GR" sz="2400" dirty="0" err="1" smtClean="0">
                <a:solidFill>
                  <a:schemeClr val="tx2">
                    <a:lumMod val="75000"/>
                  </a:schemeClr>
                </a:solidFill>
                <a:latin typeface="Times New Roman" pitchFamily="18" charset="0"/>
                <a:cs typeface="Times New Roman" pitchFamily="18" charset="0"/>
              </a:rPr>
              <a:t>εξαρτησιογόνες</a:t>
            </a:r>
            <a:r>
              <a:rPr lang="el-GR" sz="2400" dirty="0" smtClean="0">
                <a:solidFill>
                  <a:schemeClr val="tx2">
                    <a:lumMod val="75000"/>
                  </a:schemeClr>
                </a:solidFill>
                <a:latin typeface="Times New Roman" pitchFamily="18" charset="0"/>
                <a:cs typeface="Times New Roman" pitchFamily="18" charset="0"/>
              </a:rPr>
              <a:t> ουσίες ανήκουν, μεταξύ άλλων, ο καπνός, το αλκοόλ, οι αμφεταμίνες, τα, ευρείας κατανάλωσης, ηρεμιστικά, τα βαρβιτουρικά</a:t>
            </a:r>
            <a:r>
              <a:rPr lang="el-GR" sz="2400" baseline="30000" dirty="0" smtClean="0">
                <a:solidFill>
                  <a:schemeClr val="tx2">
                    <a:lumMod val="75000"/>
                  </a:schemeClr>
                </a:solidFill>
                <a:latin typeface="Times New Roman" pitchFamily="18" charset="0"/>
                <a:cs typeface="Times New Roman" pitchFamily="18" charset="0"/>
                <a:hlinkClick r:id="rId2"/>
              </a:rPr>
              <a:t>2</a:t>
            </a:r>
            <a:r>
              <a:rPr lang="el-GR" sz="2400" dirty="0" smtClean="0">
                <a:solidFill>
                  <a:schemeClr val="tx2">
                    <a:lumMod val="75000"/>
                  </a:schemeClr>
                </a:solidFill>
                <a:latin typeface="Times New Roman" pitchFamily="18" charset="0"/>
                <a:cs typeface="Times New Roman" pitchFamily="18" charset="0"/>
              </a:rPr>
              <a:t> και τα οπιούχα-</a:t>
            </a:r>
            <a:r>
              <a:rPr lang="el-GR" sz="2400" dirty="0" err="1" smtClean="0">
                <a:solidFill>
                  <a:schemeClr val="tx2">
                    <a:lumMod val="75000"/>
                  </a:schemeClr>
                </a:solidFill>
                <a:latin typeface="Times New Roman" pitchFamily="18" charset="0"/>
                <a:cs typeface="Times New Roman" pitchFamily="18" charset="0"/>
              </a:rPr>
              <a:t>οπιοειδή</a:t>
            </a:r>
            <a:r>
              <a:rPr lang="el-GR" sz="2400" dirty="0" smtClean="0">
                <a:solidFill>
                  <a:schemeClr val="tx2">
                    <a:lumMod val="75000"/>
                  </a:schemeClr>
                </a:solidFill>
                <a:latin typeface="Times New Roman" pitchFamily="18" charset="0"/>
                <a:cs typeface="Times New Roman" pitchFamily="18" charset="0"/>
              </a:rPr>
              <a:t> (με κύριους εκπροσώπους τους τη μορφίνη και την ηρωίνη).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642918"/>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Όλα όσα πρέπει να γνωρίζουμε για τις ψυχοτρόπες ουσίες</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2071678"/>
            <a:ext cx="8229600" cy="4389120"/>
          </a:xfrm>
        </p:spPr>
        <p:txBody>
          <a:bodyPr>
            <a:normAutofit fontScale="85000" lnSpcReduction="20000"/>
          </a:bodyPr>
          <a:lstStyle/>
          <a:p>
            <a:pPr algn="just">
              <a:buNone/>
            </a:pPr>
            <a:r>
              <a:rPr lang="el-GR" sz="2800" dirty="0" smtClean="0">
                <a:solidFill>
                  <a:schemeClr val="tx2">
                    <a:lumMod val="75000"/>
                  </a:schemeClr>
                </a:solidFill>
                <a:latin typeface="Times New Roman" pitchFamily="18" charset="0"/>
                <a:cs typeface="Times New Roman" pitchFamily="18" charset="0"/>
              </a:rPr>
              <a:t>   ● Οι πιο επικίνδυνες και </a:t>
            </a:r>
            <a:r>
              <a:rPr lang="el-GR" sz="2800" dirty="0" err="1" smtClean="0">
                <a:solidFill>
                  <a:schemeClr val="tx2">
                    <a:lumMod val="75000"/>
                  </a:schemeClr>
                </a:solidFill>
                <a:latin typeface="Times New Roman" pitchFamily="18" charset="0"/>
                <a:cs typeface="Times New Roman" pitchFamily="18" charset="0"/>
              </a:rPr>
              <a:t>εξαρτησιογόνες</a:t>
            </a:r>
            <a:r>
              <a:rPr lang="el-GR" sz="2800" dirty="0" smtClean="0">
                <a:solidFill>
                  <a:schemeClr val="tx2">
                    <a:lumMod val="75000"/>
                  </a:schemeClr>
                </a:solidFill>
                <a:latin typeface="Times New Roman" pitchFamily="18" charset="0"/>
                <a:cs typeface="Times New Roman" pitchFamily="18" charset="0"/>
              </a:rPr>
              <a:t> ουσίες (καπνός, αλκοόλ, αμφεταμίνες, ηρεμιστικά, βαρβιτουρικά), που έχουν υψηλή τοξικότητα και που η χρόνια χρήση τους προκαλεί σημαντικές και, πολλές φορές, μη-αντιστρεπτές βλάβες στις σωματικές και </a:t>
            </a:r>
            <a:r>
              <a:rPr lang="el-GR" sz="2800" dirty="0" err="1" smtClean="0">
                <a:solidFill>
                  <a:schemeClr val="tx2">
                    <a:lumMod val="75000"/>
                  </a:schemeClr>
                </a:solidFill>
                <a:latin typeface="Times New Roman" pitchFamily="18" charset="0"/>
                <a:cs typeface="Times New Roman" pitchFamily="18" charset="0"/>
              </a:rPr>
              <a:t>ψυχοδιανοητικές</a:t>
            </a:r>
            <a:r>
              <a:rPr lang="el-GR" sz="2800" dirty="0" smtClean="0">
                <a:solidFill>
                  <a:schemeClr val="tx2">
                    <a:lumMod val="75000"/>
                  </a:schemeClr>
                </a:solidFill>
                <a:latin typeface="Times New Roman" pitchFamily="18" charset="0"/>
                <a:cs typeface="Times New Roman" pitchFamily="18" charset="0"/>
              </a:rPr>
              <a:t> λειτουργίες του χρήστη τους, είναι</a:t>
            </a:r>
            <a:r>
              <a:rPr lang="el-GR" sz="2800" b="1" dirty="0" smtClean="0">
                <a:solidFill>
                  <a:schemeClr val="tx2">
                    <a:lumMod val="75000"/>
                  </a:schemeClr>
                </a:solidFill>
                <a:latin typeface="Times New Roman" pitchFamily="18" charset="0"/>
                <a:cs typeface="Times New Roman" pitchFamily="18" charset="0"/>
              </a:rPr>
              <a:t> νόμιμες</a:t>
            </a:r>
            <a:r>
              <a:rPr lang="el-GR" sz="2800" dirty="0" smtClean="0">
                <a:solidFill>
                  <a:schemeClr val="tx2">
                    <a:lumMod val="75000"/>
                  </a:schemeClr>
                </a:solidFill>
                <a:latin typeface="Times New Roman" pitchFamily="18" charset="0"/>
                <a:cs typeface="Times New Roman" pitchFamily="18" charset="0"/>
              </a:rPr>
              <a:t> και κυκλοφορούν ελεύθερα στην αγορά προωθούμενες μέσω του μηχανισμού της διαφήμισης (αλκοόλ, καπνός) ή διατίθενται με ιατρική συνταγή (ηρεμιστικά, βαρβιτουρικά, αμφεταμίνες). Ενώ,</a:t>
            </a:r>
          </a:p>
          <a:p>
            <a:pPr algn="just">
              <a:buNone/>
            </a:pPr>
            <a:r>
              <a:rPr lang="el-GR" sz="2800" dirty="0" smtClean="0">
                <a:solidFill>
                  <a:schemeClr val="tx2">
                    <a:lumMod val="75000"/>
                  </a:schemeClr>
                </a:solidFill>
                <a:latin typeface="Times New Roman" pitchFamily="18" charset="0"/>
                <a:cs typeface="Times New Roman" pitchFamily="18" charset="0"/>
              </a:rPr>
              <a:t>     ● Οι λιγότερο επικίνδυνες και μη-</a:t>
            </a:r>
            <a:r>
              <a:rPr lang="el-GR" sz="2800" dirty="0" err="1" smtClean="0">
                <a:solidFill>
                  <a:schemeClr val="tx2">
                    <a:lumMod val="75000"/>
                  </a:schemeClr>
                </a:solidFill>
                <a:latin typeface="Times New Roman" pitchFamily="18" charset="0"/>
                <a:cs typeface="Times New Roman" pitchFamily="18" charset="0"/>
              </a:rPr>
              <a:t>εξαρτησιογόνες</a:t>
            </a:r>
            <a:r>
              <a:rPr lang="el-GR" sz="2800" dirty="0" smtClean="0">
                <a:solidFill>
                  <a:schemeClr val="tx2">
                    <a:lumMod val="75000"/>
                  </a:schemeClr>
                </a:solidFill>
                <a:latin typeface="Times New Roman" pitchFamily="18" charset="0"/>
                <a:cs typeface="Times New Roman" pitchFamily="18" charset="0"/>
              </a:rPr>
              <a:t> ουσίες (κάνναβη, όπιο, φύλλα κόκας) που έχουν χαμηλή ή μηδενική τοξικότητα και δεν προκαλούν βλάβες στις σωματικές και </a:t>
            </a:r>
            <a:r>
              <a:rPr lang="el-GR" sz="2800" dirty="0" err="1" smtClean="0">
                <a:solidFill>
                  <a:schemeClr val="tx2">
                    <a:lumMod val="75000"/>
                  </a:schemeClr>
                </a:solidFill>
                <a:latin typeface="Times New Roman" pitchFamily="18" charset="0"/>
                <a:cs typeface="Times New Roman" pitchFamily="18" charset="0"/>
              </a:rPr>
              <a:t>ψυχοδιανοητικές</a:t>
            </a:r>
            <a:r>
              <a:rPr lang="el-GR" sz="2800" dirty="0" smtClean="0">
                <a:solidFill>
                  <a:schemeClr val="tx2">
                    <a:lumMod val="75000"/>
                  </a:schemeClr>
                </a:solidFill>
                <a:latin typeface="Times New Roman" pitchFamily="18" charset="0"/>
                <a:cs typeface="Times New Roman" pitchFamily="18" charset="0"/>
              </a:rPr>
              <a:t> λειτουργίες του χρήστη τους, είναι</a:t>
            </a:r>
            <a:r>
              <a:rPr lang="el-GR" sz="2800" b="1" dirty="0" smtClean="0">
                <a:solidFill>
                  <a:schemeClr val="tx2">
                    <a:lumMod val="75000"/>
                  </a:schemeClr>
                </a:solidFill>
                <a:latin typeface="Times New Roman" pitchFamily="18" charset="0"/>
                <a:cs typeface="Times New Roman" pitchFamily="18" charset="0"/>
              </a:rPr>
              <a:t> απαγορευμένες </a:t>
            </a:r>
            <a:r>
              <a:rPr lang="el-GR" sz="2800" dirty="0" smtClean="0">
                <a:solidFill>
                  <a:schemeClr val="tx2">
                    <a:lumMod val="75000"/>
                  </a:schemeClr>
                </a:solidFill>
                <a:latin typeface="Times New Roman" pitchFamily="18" charset="0"/>
                <a:cs typeface="Times New Roman" pitchFamily="18" charset="0"/>
              </a:rPr>
              <a:t>και διώκονται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1143000"/>
          </a:xfrm>
        </p:spPr>
        <p:txBody>
          <a:bodyPr>
            <a:normAutofit fontScale="90000"/>
          </a:bodyPr>
          <a:lstStyle/>
          <a:p>
            <a:r>
              <a:rPr lang="el-GR" sz="32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r>
              <a:rPr lang="en-US" sz="3200" dirty="0" smtClean="0">
                <a:solidFill>
                  <a:schemeClr val="tx2">
                    <a:lumMod val="75000"/>
                  </a:schemeClr>
                </a:solidFill>
                <a:latin typeface="Times New Roman" pitchFamily="18" charset="0"/>
                <a:cs typeface="Times New Roman" pitchFamily="18" charset="0"/>
              </a:rPr>
              <a:t/>
            </a:r>
            <a:br>
              <a:rPr lang="en-US" sz="3200" dirty="0" smtClean="0">
                <a:solidFill>
                  <a:schemeClr val="tx2">
                    <a:lumMod val="75000"/>
                  </a:schemeClr>
                </a:solidFill>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solidFill>
                  <a:schemeClr val="tx2">
                    <a:lumMod val="75000"/>
                  </a:schemeClr>
                </a:solidFill>
                <a:latin typeface="Times New Roman" pitchFamily="18" charset="0"/>
                <a:cs typeface="Times New Roman" pitchFamily="18" charset="0"/>
              </a:rPr>
              <a:t>    Οι αιτίες που οδηγούν στην εξάρτηση είναι πολλές και διαφορετικές ( κοινωνικές , </a:t>
            </a:r>
            <a:r>
              <a:rPr lang="el-GR" dirty="0" err="1" smtClean="0">
                <a:solidFill>
                  <a:schemeClr val="tx2">
                    <a:lumMod val="75000"/>
                  </a:schemeClr>
                </a:solidFill>
                <a:latin typeface="Times New Roman" pitchFamily="18" charset="0"/>
                <a:cs typeface="Times New Roman" pitchFamily="18" charset="0"/>
              </a:rPr>
              <a:t>οικονομικοπολιτικές</a:t>
            </a:r>
            <a:r>
              <a:rPr lang="el-GR" dirty="0" smtClean="0">
                <a:solidFill>
                  <a:schemeClr val="tx2">
                    <a:lumMod val="75000"/>
                  </a:schemeClr>
                </a:solidFill>
                <a:latin typeface="Times New Roman" pitchFamily="18" charset="0"/>
                <a:cs typeface="Times New Roman" pitchFamily="18" charset="0"/>
              </a:rPr>
              <a:t>, ψυχολογικές </a:t>
            </a:r>
            <a:r>
              <a:rPr lang="el-GR" dirty="0" err="1" smtClean="0">
                <a:solidFill>
                  <a:schemeClr val="tx2">
                    <a:lumMod val="75000"/>
                  </a:schemeClr>
                </a:solidFill>
                <a:latin typeface="Times New Roman" pitchFamily="18" charset="0"/>
                <a:cs typeface="Times New Roman" pitchFamily="18" charset="0"/>
              </a:rPr>
              <a:t>κ.λ.π</a:t>
            </a:r>
            <a:r>
              <a:rPr lang="el-GR" dirty="0" smtClean="0">
                <a:solidFill>
                  <a:schemeClr val="tx2">
                    <a:lumMod val="75000"/>
                  </a:schemeClr>
                </a:solidFill>
                <a:latin typeface="Times New Roman" pitchFamily="18" charset="0"/>
                <a:cs typeface="Times New Roman" pitchFamily="18" charset="0"/>
              </a:rPr>
              <a:t>). Όλο το σύμπλεγμα αυτής της αιτιολογίας που βασίζεται σε πολλαπλούς παράγοντες, ενσωματώνεται σε τρεις κυρίως, που αφορούν τη συνάντηση μιας προσωπικότητας με μια ουσία σε μια συγκεκριμένη </a:t>
            </a:r>
            <a:r>
              <a:rPr lang="el-GR" dirty="0" err="1" smtClean="0">
                <a:solidFill>
                  <a:schemeClr val="tx2">
                    <a:lumMod val="75000"/>
                  </a:schemeClr>
                </a:solidFill>
                <a:latin typeface="Times New Roman" pitchFamily="18" charset="0"/>
                <a:cs typeface="Times New Roman" pitchFamily="18" charset="0"/>
              </a:rPr>
              <a:t>κοινωνικοπολιτιστική</a:t>
            </a:r>
            <a:r>
              <a:rPr lang="el-GR" dirty="0" smtClean="0">
                <a:solidFill>
                  <a:schemeClr val="tx2">
                    <a:lumMod val="75000"/>
                  </a:schemeClr>
                </a:solidFill>
                <a:latin typeface="Times New Roman" pitchFamily="18" charset="0"/>
                <a:cs typeface="Times New Roman" pitchFamily="18" charset="0"/>
              </a:rPr>
              <a:t> </a:t>
            </a:r>
            <a:r>
              <a:rPr lang="el-GR" dirty="0" err="1" smtClean="0">
                <a:solidFill>
                  <a:schemeClr val="tx2">
                    <a:lumMod val="75000"/>
                  </a:schemeClr>
                </a:solidFill>
                <a:latin typeface="Times New Roman" pitchFamily="18" charset="0"/>
                <a:cs typeface="Times New Roman" pitchFamily="18" charset="0"/>
              </a:rPr>
              <a:t>στιγμή.Το</a:t>
            </a:r>
            <a:r>
              <a:rPr lang="el-GR" dirty="0" smtClean="0">
                <a:solidFill>
                  <a:schemeClr val="tx2">
                    <a:lumMod val="75000"/>
                  </a:schemeClr>
                </a:solidFill>
                <a:latin typeface="Times New Roman" pitchFamily="18" charset="0"/>
                <a:cs typeface="Times New Roman" pitchFamily="18" charset="0"/>
              </a:rPr>
              <a:t> να αναλύσουμε τα αίτια του φαινομένου των ναρκωτικών δεν είναι κάτι απλό. Και αυτό, γιατί η τοξικομανία έχει μια διττή βάση εξάρτησης οργανικού και ψυχολογικού στοιχείου. Ξεκινάει </a:t>
            </a:r>
            <a:r>
              <a:rPr lang="el-GR" dirty="0" err="1" smtClean="0">
                <a:solidFill>
                  <a:schemeClr val="tx2">
                    <a:lumMod val="75000"/>
                  </a:schemeClr>
                </a:solidFill>
                <a:latin typeface="Times New Roman" pitchFamily="18" charset="0"/>
                <a:cs typeface="Times New Roman" pitchFamily="18" charset="0"/>
              </a:rPr>
              <a:t>μ’άλλα</a:t>
            </a:r>
            <a:r>
              <a:rPr lang="el-GR" dirty="0" smtClean="0">
                <a:solidFill>
                  <a:schemeClr val="tx2">
                    <a:lumMod val="75000"/>
                  </a:schemeClr>
                </a:solidFill>
                <a:latin typeface="Times New Roman" pitchFamily="18" charset="0"/>
                <a:cs typeface="Times New Roman" pitchFamily="18" charset="0"/>
              </a:rPr>
              <a:t> λόγια από ένα οργανικό σύνδρομο, φτάνει σε μια ψυχική υποδούλωση και στο τέλος καταλήγει σε μια αναγκαστική οργανική εξάρτηση. </a:t>
            </a:r>
            <a:br>
              <a:rPr lang="el-GR" dirty="0" smtClean="0">
                <a:solidFill>
                  <a:schemeClr val="tx2">
                    <a:lumMod val="75000"/>
                  </a:schemeClr>
                </a:solidFill>
                <a:latin typeface="Times New Roman" pitchFamily="18" charset="0"/>
                <a:cs typeface="Times New Roman" pitchFamily="18" charset="0"/>
              </a:rPr>
            </a:br>
            <a:r>
              <a:rPr lang="el-GR" dirty="0" smtClean="0">
                <a:solidFill>
                  <a:schemeClr val="tx2">
                    <a:lumMod val="75000"/>
                  </a:schemeClr>
                </a:solidFill>
                <a:latin typeface="Times New Roman" pitchFamily="18" charset="0"/>
                <a:cs typeface="Times New Roman" pitchFamily="18" charset="0"/>
              </a:rPr>
              <a:t>Ο εθισμός στα ναρκωτικά μπορεί να προέλθει: </a:t>
            </a:r>
            <a:br>
              <a:rPr lang="el-GR" dirty="0" smtClean="0">
                <a:solidFill>
                  <a:schemeClr val="tx2">
                    <a:lumMod val="75000"/>
                  </a:schemeClr>
                </a:solidFill>
                <a:latin typeface="Times New Roman" pitchFamily="18" charset="0"/>
                <a:cs typeface="Times New Roman" pitchFamily="18" charset="0"/>
              </a:rPr>
            </a:br>
            <a:endParaRPr lang="el-GR"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r>
              <a:rPr lang="en-US" sz="3200" dirty="0" smtClean="0">
                <a:solidFill>
                  <a:schemeClr val="tx2">
                    <a:lumMod val="75000"/>
                  </a:schemeClr>
                </a:solidFill>
                <a:latin typeface="Times New Roman" pitchFamily="18" charset="0"/>
                <a:cs typeface="Times New Roman" pitchFamily="18" charset="0"/>
              </a:rPr>
              <a:t/>
            </a:r>
            <a:br>
              <a:rPr lang="en-US" sz="3200" dirty="0" smtClean="0">
                <a:solidFill>
                  <a:schemeClr val="tx2">
                    <a:lumMod val="75000"/>
                  </a:schemeClr>
                </a:solidFill>
                <a:latin typeface="Times New Roman" pitchFamily="18" charset="0"/>
                <a:cs typeface="Times New Roman" pitchFamily="18" charset="0"/>
              </a:rPr>
            </a:b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endParaRPr lang="el-GR" sz="2400" dirty="0" smtClean="0">
              <a:latin typeface="Times New Roman" pitchFamily="18" charset="0"/>
              <a:cs typeface="Times New Roman" pitchFamily="18" charset="0"/>
            </a:endParaRPr>
          </a:p>
          <a:p>
            <a:pPr algn="just"/>
            <a:r>
              <a:rPr lang="el-GR" sz="2400" dirty="0" smtClean="0">
                <a:solidFill>
                  <a:schemeClr val="tx2">
                    <a:lumMod val="75000"/>
                  </a:schemeClr>
                </a:solidFill>
                <a:latin typeface="Times New Roman" pitchFamily="18" charset="0"/>
                <a:cs typeface="Times New Roman" pitchFamily="18" charset="0"/>
              </a:rPr>
              <a:t>1. Από οργανικές αιτίες που μπορούμε να τις εντοπίσουμε άλλοτε σε τραυματικές καταστάσεις , όπου για τον μετριασμό των φρικτών πόνων, χορηγούνται ήπια ναρκωτικά και σιγά σιγά αυξάνοντας οι πόνοι υπάρχει κίνδυνος να αυξηθούν και οι δόσεις των ναρκωτικών και άλλοτε σε ψυχοπαθολογικές καταστάσεις, όπου οι ψυχίατροι διοχετεύουν στον άρρωστο διάφορα ναρκωτικά (κυρίως βαρβιτουρικά ή αμφεταμίνες).</a:t>
            </a:r>
            <a:br>
              <a:rPr lang="el-GR" sz="2400" dirty="0" smtClean="0">
                <a:solidFill>
                  <a:schemeClr val="tx2">
                    <a:lumMod val="75000"/>
                  </a:schemeClr>
                </a:solidFill>
                <a:latin typeface="Times New Roman" pitchFamily="18" charset="0"/>
                <a:cs typeface="Times New Roman" pitchFamily="18" charset="0"/>
              </a:rPr>
            </a:br>
            <a:endParaRPr lang="el-GR" sz="2400" dirty="0" smtClean="0">
              <a:solidFill>
                <a:schemeClr val="tx2">
                  <a:lumMod val="75000"/>
                </a:schemeClr>
              </a:solidFill>
              <a:latin typeface="Times New Roman" pitchFamily="18" charset="0"/>
              <a:cs typeface="Times New Roman" pitchFamily="18" charset="0"/>
            </a:endParaRPr>
          </a:p>
          <a:p>
            <a:pPr>
              <a:buNone/>
            </a:pP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r>
              <a:rPr lang="en-US" sz="3200" dirty="0" smtClean="0">
                <a:solidFill>
                  <a:schemeClr val="tx2">
                    <a:lumMod val="75000"/>
                  </a:schemeClr>
                </a:solidFill>
                <a:latin typeface="Times New Roman" pitchFamily="18" charset="0"/>
                <a:cs typeface="Times New Roman" pitchFamily="18" charset="0"/>
              </a:rPr>
              <a:t/>
            </a:r>
            <a:br>
              <a:rPr lang="en-US" sz="3200" dirty="0" smtClean="0">
                <a:solidFill>
                  <a:schemeClr val="tx2">
                    <a:lumMod val="75000"/>
                  </a:schemeClr>
                </a:solidFill>
                <a:latin typeface="Times New Roman" pitchFamily="18" charset="0"/>
                <a:cs typeface="Times New Roman" pitchFamily="18" charset="0"/>
              </a:rPr>
            </a:b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2143116"/>
            <a:ext cx="8229600" cy="4389120"/>
          </a:xfrm>
        </p:spPr>
        <p:txBody>
          <a:bodyPr>
            <a:normAutofit/>
          </a:bodyPr>
          <a:lstStyle/>
          <a:p>
            <a:pPr algn="just"/>
            <a:r>
              <a:rPr lang="el-GR" sz="2400" dirty="0" smtClean="0">
                <a:solidFill>
                  <a:schemeClr val="tx2">
                    <a:lumMod val="75000"/>
                  </a:schemeClr>
                </a:solidFill>
                <a:latin typeface="Times New Roman" pitchFamily="18" charset="0"/>
                <a:cs typeface="Times New Roman" pitchFamily="18" charset="0"/>
              </a:rPr>
              <a:t> 2</a:t>
            </a:r>
            <a:r>
              <a:rPr lang="el-GR" sz="2400" u="sng" dirty="0" smtClean="0">
                <a:solidFill>
                  <a:schemeClr val="tx2">
                    <a:lumMod val="75000"/>
                  </a:schemeClr>
                </a:solidFill>
                <a:latin typeface="Times New Roman" pitchFamily="18" charset="0"/>
                <a:cs typeface="Times New Roman" pitchFamily="18" charset="0"/>
              </a:rPr>
              <a:t>. Από ψυχολογική ανάγκη</a:t>
            </a:r>
            <a:r>
              <a:rPr lang="el-GR" sz="2400" dirty="0" smtClean="0">
                <a:solidFill>
                  <a:schemeClr val="tx2">
                    <a:lumMod val="75000"/>
                  </a:schemeClr>
                </a:solidFill>
                <a:latin typeface="Times New Roman" pitchFamily="18" charset="0"/>
                <a:cs typeface="Times New Roman" pitchFamily="18" charset="0"/>
              </a:rPr>
              <a:t>. Τα αίτια για μια </a:t>
            </a:r>
            <a:r>
              <a:rPr lang="el-GR" sz="2400" dirty="0" err="1" smtClean="0">
                <a:solidFill>
                  <a:schemeClr val="tx2">
                    <a:lumMod val="75000"/>
                  </a:schemeClr>
                </a:solidFill>
                <a:latin typeface="Times New Roman" pitchFamily="18" charset="0"/>
                <a:cs typeface="Times New Roman" pitchFamily="18" charset="0"/>
              </a:rPr>
              <a:t>ψύχοκοινωνικόπαθολογική</a:t>
            </a:r>
            <a:r>
              <a:rPr lang="el-GR" sz="2400" dirty="0" smtClean="0">
                <a:solidFill>
                  <a:schemeClr val="tx2">
                    <a:lumMod val="75000"/>
                  </a:schemeClr>
                </a:solidFill>
                <a:latin typeface="Times New Roman" pitchFamily="18" charset="0"/>
                <a:cs typeface="Times New Roman" pitchFamily="18" charset="0"/>
              </a:rPr>
              <a:t> κατάσταση, όπως η ναρκομανία έχουν δυο φάσεις και τα πρόσωπα που παίρνουν μέρος </a:t>
            </a:r>
            <a:r>
              <a:rPr lang="el-GR" sz="2400" dirty="0" err="1" smtClean="0">
                <a:solidFill>
                  <a:schemeClr val="tx2">
                    <a:lumMod val="75000"/>
                  </a:schemeClr>
                </a:solidFill>
                <a:latin typeface="Times New Roman" pitchFamily="18" charset="0"/>
                <a:cs typeface="Times New Roman" pitchFamily="18" charset="0"/>
              </a:rPr>
              <a:t>σ’αυτό</a:t>
            </a:r>
            <a:r>
              <a:rPr lang="el-GR" sz="2400" dirty="0" smtClean="0">
                <a:solidFill>
                  <a:schemeClr val="tx2">
                    <a:lumMod val="75000"/>
                  </a:schemeClr>
                </a:solidFill>
                <a:latin typeface="Times New Roman" pitchFamily="18" charset="0"/>
                <a:cs typeface="Times New Roman" pitchFamily="18" charset="0"/>
              </a:rPr>
              <a:t>, χωρίζονται σε δύο στρατόπεδα. Η πρώτη φάση καλύπτει το φάσμα των αιτίων που δημιουργούν την προσωπικότητα και η δεύτερη φάση αναφέρεται στην &lt;&lt; φυγή&gt;&gt; αυτής της προσωπικότητας από την πραγματικότητα. </a:t>
            </a:r>
            <a:r>
              <a:rPr lang="el-GR" sz="2400" dirty="0" err="1" smtClean="0">
                <a:solidFill>
                  <a:schemeClr val="tx2">
                    <a:lumMod val="75000"/>
                  </a:schemeClr>
                </a:solidFill>
                <a:latin typeface="Times New Roman" pitchFamily="18" charset="0"/>
                <a:cs typeface="Times New Roman" pitchFamily="18" charset="0"/>
              </a:rPr>
              <a:t>Μ’άλλα</a:t>
            </a:r>
            <a:r>
              <a:rPr lang="el-GR" sz="2400" dirty="0" smtClean="0">
                <a:solidFill>
                  <a:schemeClr val="tx2">
                    <a:lumMod val="75000"/>
                  </a:schemeClr>
                </a:solidFill>
                <a:latin typeface="Times New Roman" pitchFamily="18" charset="0"/>
                <a:cs typeface="Times New Roman" pitchFamily="18" charset="0"/>
              </a:rPr>
              <a:t> λόγια διαχωρίζουμε τα αίτια </a:t>
            </a:r>
            <a:r>
              <a:rPr lang="el-GR" sz="2400" dirty="0" err="1" smtClean="0">
                <a:solidFill>
                  <a:schemeClr val="tx2">
                    <a:lumMod val="75000"/>
                  </a:schemeClr>
                </a:solidFill>
                <a:latin typeface="Times New Roman" pitchFamily="18" charset="0"/>
                <a:cs typeface="Times New Roman" pitchFamily="18" charset="0"/>
              </a:rPr>
              <a:t>σ’αυτά</a:t>
            </a:r>
            <a:r>
              <a:rPr lang="el-GR" sz="2400" dirty="0" smtClean="0">
                <a:solidFill>
                  <a:schemeClr val="tx2">
                    <a:lumMod val="75000"/>
                  </a:schemeClr>
                </a:solidFill>
                <a:latin typeface="Times New Roman" pitchFamily="18" charset="0"/>
                <a:cs typeface="Times New Roman" pitchFamily="18" charset="0"/>
              </a:rPr>
              <a:t> που αφορούν το άτομο και </a:t>
            </a:r>
            <a:r>
              <a:rPr lang="el-GR" sz="2400" dirty="0" err="1" smtClean="0">
                <a:solidFill>
                  <a:schemeClr val="tx2">
                    <a:lumMod val="75000"/>
                  </a:schemeClr>
                </a:solidFill>
                <a:latin typeface="Times New Roman" pitchFamily="18" charset="0"/>
                <a:cs typeface="Times New Roman" pitchFamily="18" charset="0"/>
              </a:rPr>
              <a:t>σ’αυτά</a:t>
            </a:r>
            <a:r>
              <a:rPr lang="el-GR" sz="2400" dirty="0" smtClean="0">
                <a:solidFill>
                  <a:schemeClr val="tx2">
                    <a:lumMod val="75000"/>
                  </a:schemeClr>
                </a:solidFill>
                <a:latin typeface="Times New Roman" pitchFamily="18" charset="0"/>
                <a:cs typeface="Times New Roman" pitchFamily="18" charset="0"/>
              </a:rPr>
              <a:t> που αφορούν στον κοινωνικό χώρο.</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229600" cy="1143000"/>
          </a:xfrm>
        </p:spPr>
        <p:txBody>
          <a:bodyPr>
            <a:normAutofit fontScale="90000"/>
          </a:bodyPr>
          <a:lstStyle/>
          <a:p>
            <a:r>
              <a:rPr lang="el-GR" sz="32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r>
              <a:rPr lang="en-US" sz="3200" dirty="0" smtClean="0">
                <a:solidFill>
                  <a:schemeClr val="tx2">
                    <a:lumMod val="75000"/>
                  </a:schemeClr>
                </a:solidFill>
                <a:latin typeface="Times New Roman" pitchFamily="18" charset="0"/>
                <a:cs typeface="Times New Roman" pitchFamily="18" charset="0"/>
              </a:rPr>
              <a:t/>
            </a:r>
            <a:br>
              <a:rPr lang="en-US" sz="3200" dirty="0" smtClean="0">
                <a:solidFill>
                  <a:schemeClr val="tx2">
                    <a:lumMod val="75000"/>
                  </a:schemeClr>
                </a:solidFill>
                <a:latin typeface="Times New Roman" pitchFamily="18" charset="0"/>
                <a:cs typeface="Times New Roman" pitchFamily="18" charset="0"/>
              </a:rPr>
            </a:b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1571612"/>
            <a:ext cx="8229600" cy="4389120"/>
          </a:xfrm>
        </p:spPr>
        <p:txBody>
          <a:bodyPr>
            <a:noAutofit/>
          </a:bodyPr>
          <a:lstStyle/>
          <a:p>
            <a:pPr>
              <a:buNone/>
            </a:pPr>
            <a:r>
              <a:rPr lang="el-GR" sz="2400" dirty="0" smtClean="0">
                <a:latin typeface="Times New Roman" pitchFamily="18" charset="0"/>
                <a:cs typeface="Times New Roman" pitchFamily="18" charset="0"/>
              </a:rPr>
              <a:t>   </a:t>
            </a:r>
            <a:r>
              <a:rPr lang="el-GR" sz="2400" dirty="0" smtClean="0">
                <a:solidFill>
                  <a:schemeClr val="tx2">
                    <a:lumMod val="75000"/>
                  </a:schemeClr>
                </a:solidFill>
                <a:latin typeface="Times New Roman" pitchFamily="18" charset="0"/>
                <a:cs typeface="Times New Roman" pitchFamily="18" charset="0"/>
              </a:rPr>
              <a:t>Σύμφωνα με τα παραπάνω, κύρια και συνήθη αίτια είναι τα εξής:</a:t>
            </a:r>
          </a:p>
          <a:p>
            <a:pPr algn="just"/>
            <a:r>
              <a:rPr lang="el-GR" sz="2400" dirty="0" smtClean="0">
                <a:solidFill>
                  <a:schemeClr val="tx2">
                    <a:lumMod val="75000"/>
                  </a:schemeClr>
                </a:solidFill>
                <a:latin typeface="Times New Roman" pitchFamily="18" charset="0"/>
                <a:cs typeface="Times New Roman" pitchFamily="18" charset="0"/>
              </a:rPr>
              <a:t>Έλλειψη στόχων, ιδανικών ,προτύπων που θα οριοθετήσουν τους στόχους του ανθρώπου και θα τον βοηθήσουν στην ανάπτυξη της προσωπικότητας του.</a:t>
            </a:r>
          </a:p>
          <a:p>
            <a:pPr>
              <a:buNone/>
            </a:pPr>
            <a:endParaRPr lang="el-GR" sz="2400" dirty="0" smtClean="0">
              <a:solidFill>
                <a:schemeClr val="tx2">
                  <a:lumMod val="75000"/>
                </a:schemeClr>
              </a:solidFill>
              <a:latin typeface="Times New Roman" pitchFamily="18" charset="0"/>
              <a:cs typeface="Times New Roman" pitchFamily="18" charset="0"/>
            </a:endParaRPr>
          </a:p>
          <a:p>
            <a:pPr algn="just"/>
            <a:r>
              <a:rPr lang="el-GR" sz="2400" dirty="0" smtClean="0">
                <a:solidFill>
                  <a:schemeClr val="tx2">
                    <a:lumMod val="75000"/>
                  </a:schemeClr>
                </a:solidFill>
                <a:latin typeface="Times New Roman" pitchFamily="18" charset="0"/>
                <a:cs typeface="Times New Roman" pitchFamily="18" charset="0"/>
              </a:rPr>
              <a:t>Η περιέργεια, με την έννοια ότι η επάρκεια σε υλικά αγαθά , η δυνατότητα δηλαδή κατανάλωσης δημιουργεί, παράλληλα αίσθημα κορεσμού και αναζήτηση νέων στοιχείων που μπορούν να εξασφαλίσουν και να ικανοποιήσουν το αίσθημα της ελλειπτικότητας του ανθρώπου, η υιοθέτηση υλιστικών θεωριών. Είναι συχνά και οι φίλοι που κεντρίζουν την νεανική περιέργεια ( στέκια νέων, εκδηλώσεις όπως πάρτι).</a:t>
            </a:r>
            <a:br>
              <a:rPr lang="el-GR" sz="2400" dirty="0" smtClean="0">
                <a:solidFill>
                  <a:schemeClr val="tx2">
                    <a:lumMod val="75000"/>
                  </a:schemeClr>
                </a:solidFill>
                <a:latin typeface="Times New Roman" pitchFamily="18" charset="0"/>
                <a:cs typeface="Times New Roman" pitchFamily="18" charset="0"/>
              </a:rPr>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3200" b="1" dirty="0" smtClean="0">
                <a:latin typeface="Times New Roman" pitchFamily="18" charset="0"/>
                <a:cs typeface="Times New Roman" pitchFamily="18" charset="0"/>
              </a:rPr>
              <a:t>Ομάδα Ερευνητικής Εργασίας</a:t>
            </a:r>
            <a:endParaRPr lang="el-GR" sz="3200" b="1" dirty="0">
              <a:latin typeface="Times New Roman" pitchFamily="18" charset="0"/>
              <a:cs typeface="Times New Roman" pitchFamily="18" charset="0"/>
            </a:endParaRPr>
          </a:p>
        </p:txBody>
      </p:sp>
      <p:sp>
        <p:nvSpPr>
          <p:cNvPr id="4" name="3 - Θέση περιεχομένου"/>
          <p:cNvSpPr>
            <a:spLocks noGrp="1"/>
          </p:cNvSpPr>
          <p:nvPr>
            <p:ph idx="1"/>
          </p:nvPr>
        </p:nvSpPr>
        <p:spPr>
          <a:xfrm>
            <a:off x="457200" y="1935480"/>
            <a:ext cx="8229600" cy="1637536"/>
          </a:xfrm>
        </p:spPr>
        <p:txBody>
          <a:bodyPr/>
          <a:lstStyle/>
          <a:p>
            <a:endParaRPr lang="el-GR" dirty="0" smtClean="0"/>
          </a:p>
          <a:p>
            <a:r>
              <a:rPr lang="el-GR" sz="2800" dirty="0" err="1" smtClean="0">
                <a:solidFill>
                  <a:schemeClr val="tx2"/>
                </a:solidFill>
                <a:latin typeface="Times New Roman" pitchFamily="18" charset="0"/>
                <a:cs typeface="Times New Roman" pitchFamily="18" charset="0"/>
              </a:rPr>
              <a:t>Νικολέττα</a:t>
            </a:r>
            <a:r>
              <a:rPr lang="el-GR" sz="2800" dirty="0" smtClean="0">
                <a:solidFill>
                  <a:schemeClr val="tx2"/>
                </a:solidFill>
                <a:latin typeface="Times New Roman" pitchFamily="18" charset="0"/>
                <a:cs typeface="Times New Roman" pitchFamily="18" charset="0"/>
              </a:rPr>
              <a:t> Γαβαλά</a:t>
            </a:r>
          </a:p>
          <a:p>
            <a:r>
              <a:rPr lang="el-GR" sz="2800" dirty="0" smtClean="0">
                <a:solidFill>
                  <a:schemeClr val="tx2"/>
                </a:solidFill>
                <a:latin typeface="Times New Roman" pitchFamily="18" charset="0"/>
                <a:cs typeface="Times New Roman" pitchFamily="18" charset="0"/>
              </a:rPr>
              <a:t>Μανώλης </a:t>
            </a:r>
            <a:r>
              <a:rPr lang="el-GR" sz="2800" dirty="0" err="1" smtClean="0">
                <a:solidFill>
                  <a:schemeClr val="tx2"/>
                </a:solidFill>
                <a:latin typeface="Times New Roman" pitchFamily="18" charset="0"/>
                <a:cs typeface="Times New Roman" pitchFamily="18" charset="0"/>
              </a:rPr>
              <a:t>Πελέκης</a:t>
            </a:r>
            <a:endParaRPr lang="el-GR" sz="2800" dirty="0">
              <a:solidFill>
                <a:schemeClr val="tx2"/>
              </a:solidFill>
              <a:latin typeface="Times New Roman" pitchFamily="18" charset="0"/>
              <a:cs typeface="Times New Roman" pitchFamily="18" charset="0"/>
            </a:endParaRPr>
          </a:p>
        </p:txBody>
      </p:sp>
      <p:sp>
        <p:nvSpPr>
          <p:cNvPr id="5" name="3 - Θέση περιεχομένου"/>
          <p:cNvSpPr txBox="1">
            <a:spLocks/>
          </p:cNvSpPr>
          <p:nvPr/>
        </p:nvSpPr>
        <p:spPr>
          <a:xfrm>
            <a:off x="467544" y="4077072"/>
            <a:ext cx="8229600" cy="1637536"/>
          </a:xfrm>
          <a:prstGeom prst="rect">
            <a:avLst/>
          </a:prstGeom>
        </p:spPr>
        <p:txBody>
          <a:bodyPr vert="horz">
            <a:normAutofit/>
          </a:bodyPr>
          <a:lstStyle/>
          <a:p>
            <a:pPr marL="274320" marR="0" lvl="0" indent="-274320" defTabSz="914400" rtl="0" eaLnBrk="1" fontAlgn="auto" latinLnBrk="0" hangingPunct="1">
              <a:lnSpc>
                <a:spcPct val="100000"/>
              </a:lnSpc>
              <a:spcBef>
                <a:spcPct val="20000"/>
              </a:spcBef>
              <a:spcAft>
                <a:spcPts val="0"/>
              </a:spcAft>
              <a:buClr>
                <a:schemeClr val="accent3"/>
              </a:buClr>
              <a:buSzPct val="95000"/>
              <a:tabLst/>
              <a:defRPr/>
            </a:pPr>
            <a:r>
              <a:rPr lang="el-GR" sz="2800" b="1" dirty="0" smtClean="0">
                <a:solidFill>
                  <a:schemeClr val="tx2"/>
                </a:solidFill>
                <a:latin typeface="Times New Roman" pitchFamily="18" charset="0"/>
                <a:cs typeface="Times New Roman" pitchFamily="18" charset="0"/>
              </a:rPr>
              <a:t>Υπεύθυνος καθηγητής:</a:t>
            </a:r>
          </a:p>
          <a:p>
            <a:pPr marL="274320" marR="0" lvl="0" indent="-274320" defTabSz="914400" rtl="0" eaLnBrk="1" fontAlgn="auto" latinLnBrk="0" hangingPunct="1">
              <a:lnSpc>
                <a:spcPct val="100000"/>
              </a:lnSpc>
              <a:spcBef>
                <a:spcPct val="20000"/>
              </a:spcBef>
              <a:spcAft>
                <a:spcPts val="0"/>
              </a:spcAft>
              <a:buClr>
                <a:schemeClr val="accent3"/>
              </a:buClr>
              <a:buSzPct val="95000"/>
              <a:tabLst/>
              <a:defRPr/>
            </a:pPr>
            <a:endParaRPr lang="el-GR" sz="2800" dirty="0" smtClean="0">
              <a:solidFill>
                <a:schemeClr val="tx2"/>
              </a:solidFill>
              <a:latin typeface="Times New Roman" pitchFamily="18" charset="0"/>
              <a:cs typeface="Times New Roman" pitchFamily="18" charset="0"/>
            </a:endParaRPr>
          </a:p>
          <a:p>
            <a:pPr marL="274320" marR="0" lvl="0" indent="-274320" defTabSz="914400" rtl="0" eaLnBrk="1" fontAlgn="auto" latinLnBrk="0" hangingPunct="1">
              <a:lnSpc>
                <a:spcPct val="100000"/>
              </a:lnSpc>
              <a:spcBef>
                <a:spcPct val="20000"/>
              </a:spcBef>
              <a:spcAft>
                <a:spcPts val="0"/>
              </a:spcAft>
              <a:buClr>
                <a:schemeClr val="accent3"/>
              </a:buClr>
              <a:buSzPct val="95000"/>
              <a:tabLst/>
              <a:defRPr/>
            </a:pPr>
            <a:r>
              <a:rPr lang="el-GR" sz="2800" dirty="0" smtClean="0">
                <a:solidFill>
                  <a:schemeClr val="tx2"/>
                </a:solidFill>
                <a:latin typeface="Times New Roman" pitchFamily="18" charset="0"/>
                <a:cs typeface="Times New Roman" pitchFamily="18" charset="0"/>
              </a:rPr>
              <a:t>Παπαϊωάννου Αθανάσιος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229600" cy="1143000"/>
          </a:xfrm>
        </p:spPr>
        <p:txBody>
          <a:bodyPr>
            <a:noAutofit/>
          </a:bodyPr>
          <a:lstStyle/>
          <a:p>
            <a:r>
              <a:rPr lang="el-GR" sz="32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endParaRPr lang="el-GR" sz="3200" dirty="0">
              <a:solidFill>
                <a:schemeClr val="tx2">
                  <a:lumMod val="75000"/>
                </a:schemeClr>
              </a:solidFill>
            </a:endParaRPr>
          </a:p>
        </p:txBody>
      </p:sp>
      <p:sp>
        <p:nvSpPr>
          <p:cNvPr id="3" name="2 - Θέση περιεχομένου"/>
          <p:cNvSpPr>
            <a:spLocks noGrp="1"/>
          </p:cNvSpPr>
          <p:nvPr>
            <p:ph idx="1"/>
          </p:nvPr>
        </p:nvSpPr>
        <p:spPr>
          <a:xfrm>
            <a:off x="428596" y="1714488"/>
            <a:ext cx="8229600" cy="4389120"/>
          </a:xfrm>
        </p:spPr>
        <p:txBody>
          <a:bodyPr>
            <a:noAutofit/>
          </a:bodyPr>
          <a:lstStyle/>
          <a:p>
            <a:r>
              <a:rPr lang="el-GR" sz="2400" dirty="0" smtClean="0">
                <a:solidFill>
                  <a:schemeClr val="tx2">
                    <a:lumMod val="75000"/>
                  </a:schemeClr>
                </a:solidFill>
                <a:latin typeface="Times New Roman" pitchFamily="18" charset="0"/>
                <a:cs typeface="Times New Roman" pitchFamily="18" charset="0"/>
              </a:rPr>
              <a:t>Οι νέοι χαρακτηρίζονται από τάση μιμητικότητας. </a:t>
            </a:r>
          </a:p>
          <a:p>
            <a:pPr algn="just"/>
            <a:r>
              <a:rPr lang="el-GR" sz="2400" dirty="0" smtClean="0">
                <a:solidFill>
                  <a:schemeClr val="tx2">
                    <a:lumMod val="75000"/>
                  </a:schemeClr>
                </a:solidFill>
                <a:latin typeface="Times New Roman" pitchFamily="18" charset="0"/>
                <a:cs typeface="Times New Roman" pitchFamily="18" charset="0"/>
              </a:rPr>
              <a:t>Η αίσθηση της χειραφέτησης και της ανεξαρτητοποίησης καθώς δοκιμάζεται το &lt;&lt;απαγορευμένο&gt;&gt;. </a:t>
            </a:r>
          </a:p>
          <a:p>
            <a:pPr algn="just"/>
            <a:r>
              <a:rPr lang="el-GR" sz="2400" dirty="0" smtClean="0">
                <a:solidFill>
                  <a:schemeClr val="tx2">
                    <a:lumMod val="75000"/>
                  </a:schemeClr>
                </a:solidFill>
                <a:latin typeface="Times New Roman" pitchFamily="18" charset="0"/>
                <a:cs typeface="Times New Roman" pitchFamily="18" charset="0"/>
              </a:rPr>
              <a:t>Αντίσταση απέναντι στο κατεστημένο όπως πιστεύουν, υποστηρίζοντας ότι τους καταπιέζει και ότι νεκρώνει την αίσθηση της ελευθερίας τους(των χρηστών). </a:t>
            </a:r>
          </a:p>
          <a:p>
            <a:pPr algn="just"/>
            <a:r>
              <a:rPr lang="el-GR" sz="2400" dirty="0" smtClean="0">
                <a:solidFill>
                  <a:schemeClr val="tx2">
                    <a:lumMod val="75000"/>
                  </a:schemeClr>
                </a:solidFill>
                <a:latin typeface="Times New Roman" pitchFamily="18" charset="0"/>
                <a:cs typeface="Times New Roman" pitchFamily="18" charset="0"/>
              </a:rPr>
              <a:t>Η χαλάρωση σε μεγάλο βαθμό του οικογενειακού θεσμού στρέφει πολλούς νέους προς τα ναρκωτικά. Η δυσαρμονία και η έλλειψη επικοινωνίας που επικρατεί μέσα στην οικογένεια, καθώς και ότι οι γονείς είναι απορροφημένοι από την εργασία τους, στρέφει τους νέους προς τη φυγή από το σπίτι κάπως πρόωρα και επικίνδυνα, αφού μπορεί να οδηγήσει στην αλητεία και τα επακόλουθα της.</a:t>
            </a:r>
            <a:br>
              <a:rPr lang="el-GR" sz="2400" dirty="0" smtClean="0">
                <a:solidFill>
                  <a:schemeClr val="tx2">
                    <a:lumMod val="75000"/>
                  </a:schemeClr>
                </a:solidFill>
                <a:latin typeface="Times New Roman" pitchFamily="18" charset="0"/>
                <a:cs typeface="Times New Roman" pitchFamily="18" charset="0"/>
              </a:rPr>
            </a:br>
            <a:endParaRPr lang="el-GR" sz="2400" dirty="0" smtClean="0">
              <a:solidFill>
                <a:schemeClr val="tx2">
                  <a:lumMod val="75000"/>
                </a:schemeClr>
              </a:solidFill>
              <a:latin typeface="Times New Roman" pitchFamily="18" charset="0"/>
              <a:cs typeface="Times New Roman" pitchFamily="18" charset="0"/>
            </a:endParaRPr>
          </a:p>
          <a:p>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357166"/>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Επιπτώσεις από τη χρήση ναρκωτικών ουσιών</a:t>
            </a:r>
            <a:endParaRPr lang="el-GR" sz="3200" dirty="0">
              <a:solidFill>
                <a:schemeClr val="tx2">
                  <a:lumMod val="75000"/>
                </a:schemeClr>
              </a:solidFill>
            </a:endParaRPr>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solidFill>
                  <a:schemeClr val="tx2">
                    <a:lumMod val="75000"/>
                  </a:schemeClr>
                </a:solidFill>
                <a:latin typeface="Times New Roman" pitchFamily="18" charset="0"/>
                <a:cs typeface="Times New Roman" pitchFamily="18" charset="0"/>
              </a:rPr>
              <a:t>    Ο χρήστης μιας ψυχοτρόπου ουσίας διαφέρει από τον τοξικομανή. Ο τοξικομανής είναι ένας μονοσήμαντος άνθρωπος που έχει βάλει στο επίκεντρο της ζωής του την ουσία θυσιάζοντας στον βωμό της όλες τις ανθρώπινες πλευρές του. Ο συναισθηματικός άνθρωπος, ο πολιτικός, ο ιδεολογικός, ο κοινωνικός, ο άνθρωπος με βιολογικές ανάγκες υποτάσσεται στην ανάγκη της αναζήτησης και χρήσης της ουσίας από την οποία έχει εξαρτηθεί. Αυτό που συντελείται είναι μια διαδικασία απώλειας της καθαρά ανθρώπινης, δηλαδή κοινωνικής του φύσης[13]. Οι επιδράσεις από την χρήση ναρκωτικών ουσιών είναι κατά κύριο λόγο αρνητικές για τον ίδιο τον χρήστη, την οικογένεια του και κατ’ επέκταση για ολόκληρη την κοινωνία.</a:t>
            </a:r>
            <a:endParaRPr lang="el-GR"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Επιπτώσεις από τη χρήση ναρκωτικών ουσιών</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pPr algn="just">
              <a:buNone/>
            </a:pPr>
            <a:r>
              <a:rPr lang="el-GR" sz="2400" dirty="0" smtClean="0">
                <a:solidFill>
                  <a:schemeClr val="accent1">
                    <a:lumMod val="75000"/>
                  </a:schemeClr>
                </a:solidFill>
                <a:latin typeface="Times New Roman" pitchFamily="18" charset="0"/>
                <a:cs typeface="Times New Roman" pitchFamily="18" charset="0"/>
              </a:rPr>
              <a:t>    Πολλοί μπορεί να μην αντιλαμβάνονται τον άμεσο κίνδυνο της χρήσης των ναρκωτικών, η αλήθεια όμως είναι ότι τα ναρκωτικά επιφέρουν σοβαρές επιπτώσεις κυρίως στο ίδιο το άτομο. Έτσι λοιπόν όσον αφορά το άτομο, υπάρχουν βιολογικές και </a:t>
            </a:r>
            <a:r>
              <a:rPr lang="el-GR" sz="2400" dirty="0" err="1" smtClean="0">
                <a:solidFill>
                  <a:schemeClr val="accent1">
                    <a:lumMod val="75000"/>
                  </a:schemeClr>
                </a:solidFill>
                <a:latin typeface="Times New Roman" pitchFamily="18" charset="0"/>
                <a:cs typeface="Times New Roman" pitchFamily="18" charset="0"/>
              </a:rPr>
              <a:t>ψυχικοσυναισθηματικές</a:t>
            </a:r>
            <a:r>
              <a:rPr lang="el-GR" sz="2400" dirty="0" smtClean="0">
                <a:solidFill>
                  <a:schemeClr val="accent1">
                    <a:lumMod val="75000"/>
                  </a:schemeClr>
                </a:solidFill>
                <a:latin typeface="Times New Roman" pitchFamily="18" charset="0"/>
                <a:cs typeface="Times New Roman" pitchFamily="18" charset="0"/>
              </a:rPr>
              <a:t> συνέπειες του προβλήματος αυτού.</a:t>
            </a:r>
          </a:p>
          <a:p>
            <a:pPr>
              <a:buNone/>
            </a:pP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rmAutofit/>
          </a:bodyPr>
          <a:lstStyle/>
          <a:p>
            <a:pPr algn="just"/>
            <a:r>
              <a:rPr lang="el-GR" sz="3200" dirty="0" smtClean="0">
                <a:solidFill>
                  <a:schemeClr val="tx2">
                    <a:lumMod val="75000"/>
                  </a:schemeClr>
                </a:solidFill>
                <a:latin typeface="Times New Roman" pitchFamily="18" charset="0"/>
                <a:cs typeface="Times New Roman" pitchFamily="18" charset="0"/>
              </a:rPr>
              <a:t>Επιπτώσεις από τη χρήση ναρκωτικών ουσιών</a:t>
            </a:r>
            <a:endParaRPr lang="el-GR" sz="3200" dirty="0">
              <a:solidFill>
                <a:schemeClr val="tx2">
                  <a:lumMod val="75000"/>
                </a:schemeClr>
              </a:solidFill>
            </a:endParaRP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solidFill>
                  <a:schemeClr val="tx2">
                    <a:lumMod val="75000"/>
                  </a:schemeClr>
                </a:solidFill>
                <a:latin typeface="Times New Roman" pitchFamily="18" charset="0"/>
                <a:cs typeface="Times New Roman" pitchFamily="18" charset="0"/>
              </a:rPr>
              <a:t>Βιολογικές : Η σωματική εξάρτηση, ο εθισμός , τα συμπτώματα στέρησης (άγχος, καταβολή δυνάμεων, διαταραχές της όρασης, παραλήρημα, ρίγη, νευρολογικές </a:t>
            </a:r>
            <a:r>
              <a:rPr lang="el-GR" dirty="0" err="1" smtClean="0">
                <a:solidFill>
                  <a:schemeClr val="tx2">
                    <a:lumMod val="75000"/>
                  </a:schemeClr>
                </a:solidFill>
                <a:latin typeface="Times New Roman" pitchFamily="18" charset="0"/>
                <a:cs typeface="Times New Roman" pitchFamily="18" charset="0"/>
              </a:rPr>
              <a:t>διαταραχές,κ.τ.λ</a:t>
            </a:r>
            <a:r>
              <a:rPr lang="el-GR" dirty="0" smtClean="0">
                <a:solidFill>
                  <a:schemeClr val="tx2">
                    <a:lumMod val="75000"/>
                  </a:schemeClr>
                </a:solidFill>
                <a:latin typeface="Times New Roman" pitchFamily="18" charset="0"/>
                <a:cs typeface="Times New Roman" pitchFamily="18" charset="0"/>
              </a:rPr>
              <a:t>). Το άτομο είναι πιο ευάλωτο σε σοβαρές λοιμώξεις όπως ηπατίτιδα, τέτανος, πνευμονικές επιπλοκές. Λόγω άγνοιας ή αδυναμίας τήρησης βασικών κανόνων υγιεινής (σύριγγες ). Ο κίνδυνος από υπερβολική δόση ή πρόσμιξη ναρκωτικών με άλλες ουσίες μπορεί να οδηγήσει ακόμα και στον θάνατο. Η λήψη ναρκωτικών στη διάρκεια της εγκυμοσύνης είναι ολέθρια για το παιδί, το οποίο αναπτύσσει σωματική εξάρτηση. Έχουν αναφερθεί ακόμη και περιπτώσεις </a:t>
            </a:r>
            <a:r>
              <a:rPr lang="el-GR" dirty="0" err="1" smtClean="0">
                <a:solidFill>
                  <a:schemeClr val="tx2">
                    <a:lumMod val="75000"/>
                  </a:schemeClr>
                </a:solidFill>
                <a:latin typeface="Times New Roman" pitchFamily="18" charset="0"/>
                <a:cs typeface="Times New Roman" pitchFamily="18" charset="0"/>
              </a:rPr>
              <a:t>τερατογένεσης</a:t>
            </a:r>
            <a:r>
              <a:rPr lang="el-GR" dirty="0" smtClean="0">
                <a:solidFill>
                  <a:schemeClr val="tx2">
                    <a:lumMod val="75000"/>
                  </a:schemeClr>
                </a:solidFill>
                <a:latin typeface="Times New Roman" pitchFamily="18" charset="0"/>
                <a:cs typeface="Times New Roman" pitchFamily="18" charset="0"/>
              </a:rPr>
              <a:t> αλλά και αποβολών</a:t>
            </a:r>
          </a:p>
          <a:p>
            <a:endParaRPr lang="el-GR"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Επιπτώσεις από τη χρήση ναρκωτικών ουσιών</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2071678"/>
            <a:ext cx="8229600" cy="4389120"/>
          </a:xfrm>
        </p:spPr>
        <p:txBody>
          <a:bodyPr>
            <a:normAutofit/>
          </a:bodyPr>
          <a:lstStyle/>
          <a:p>
            <a:pPr algn="just"/>
            <a:r>
              <a:rPr lang="el-GR" sz="2400" b="1" i="1" dirty="0" smtClean="0">
                <a:solidFill>
                  <a:schemeClr val="tx2">
                    <a:lumMod val="75000"/>
                  </a:schemeClr>
                </a:solidFill>
                <a:latin typeface="Times New Roman" pitchFamily="18" charset="0"/>
                <a:cs typeface="Times New Roman" pitchFamily="18" charset="0"/>
              </a:rPr>
              <a:t>Συναισθηματικές – ψυχικές: </a:t>
            </a:r>
            <a:r>
              <a:rPr lang="el-GR" sz="2400" dirty="0" smtClean="0">
                <a:solidFill>
                  <a:schemeClr val="tx2">
                    <a:lumMod val="75000"/>
                  </a:schemeClr>
                </a:solidFill>
                <a:latin typeface="Times New Roman" pitchFamily="18" charset="0"/>
                <a:cs typeface="Times New Roman" pitchFamily="18" charset="0"/>
              </a:rPr>
              <a:t>η ψυχική εξάρτηση είναι πολύ έντονη. Μία ψυχική ευδιαθεσία που μπορεί αρχικά να φέρει η χρήση ενός ναρκωτικού είναι μόνο παροδική. Καταρχήν έχουμε άτομα δούλους των ναρκωτικών που δεν ελέγχουν την βούληση τους. οι ουσίες αυτές τους είναι απαραίτητες για την ψυχική τους ισορροπία. Δημιουργούν ακόμη ευερέθιστα άτομα με φαντασιώσεις και παραισθήσεις, ανίκανα να αντιληφθούν την πραγματικότητα γύρω τους, ή βυθισμένα σε μια πλήρη απάθεια και αποβλάκωση.</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Πρόληψη και θεραπεία</a:t>
            </a:r>
          </a:p>
        </p:txBody>
      </p:sp>
      <p:sp>
        <p:nvSpPr>
          <p:cNvPr id="3" name="2 - Θέση περιεχομένου"/>
          <p:cNvSpPr>
            <a:spLocks noGrp="1"/>
          </p:cNvSpPr>
          <p:nvPr>
            <p:ph idx="1"/>
          </p:nvPr>
        </p:nvSpPr>
        <p:spPr/>
        <p:txBody>
          <a:bodyPr>
            <a:normAutofit/>
          </a:bodyPr>
          <a:lstStyle/>
          <a:p>
            <a:pPr algn="just">
              <a:buNone/>
            </a:pPr>
            <a:r>
              <a:rPr lang="el-GR" sz="2400" dirty="0" smtClean="0">
                <a:solidFill>
                  <a:schemeClr val="tx2">
                    <a:lumMod val="75000"/>
                  </a:schemeClr>
                </a:solidFill>
                <a:latin typeface="Times New Roman" pitchFamily="18" charset="0"/>
                <a:cs typeface="Times New Roman" pitchFamily="18" charset="0"/>
              </a:rPr>
              <a:t>    Η θεραπεία και η όλη αντιμετώπιση είναι δύσκολη και τα καλύτερα αποτελέσματα είναι δυνατόν να επιτευχθούν με τη βοήθεια του ίδιου του ατόμου και της πολιτείας με την καθοδήγηση πάντοτε των ειδικών. Το πρόγραμμα θεραπείας θα εξαρτηθεί βασικά από την εκτίμηση της κάθε περίπτωσης χωρίς να υπάρχει έτοιμο θεραπευτικό καλού </a:t>
            </a:r>
          </a:p>
          <a:p>
            <a:pPr>
              <a:buNone/>
            </a:pPr>
            <a:r>
              <a:rPr lang="el-GR" sz="2400" dirty="0" smtClean="0">
                <a:solidFill>
                  <a:schemeClr val="tx2">
                    <a:lumMod val="75000"/>
                  </a:schemeClr>
                </a:solidFill>
                <a:latin typeface="Times New Roman" pitchFamily="18" charset="0"/>
                <a:cs typeface="Times New Roman" pitchFamily="18" charset="0"/>
              </a:rPr>
              <a:t>   </a:t>
            </a:r>
          </a:p>
          <a:p>
            <a:pPr algn="just">
              <a:buNone/>
            </a:pPr>
            <a:r>
              <a:rPr lang="el-GR" sz="2400" dirty="0" smtClean="0">
                <a:solidFill>
                  <a:schemeClr val="tx2">
                    <a:lumMod val="75000"/>
                  </a:schemeClr>
                </a:solidFill>
                <a:latin typeface="Times New Roman" pitchFamily="18" charset="0"/>
                <a:cs typeface="Times New Roman" pitchFamily="18" charset="0"/>
              </a:rPr>
              <a:t>    (...) Πρόληψη είναι η καλύτερη θεραπεία : αυτός είναι ο χρυσός κανόνας της ιατρικής. πι ούτε στερεότυπη μέθοδος.</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Πρόληψη και θεραπεία</a:t>
            </a:r>
            <a:endParaRPr lang="el-GR" sz="3200" dirty="0">
              <a:solidFill>
                <a:schemeClr val="tx2">
                  <a:lumMod val="75000"/>
                </a:schemeClr>
              </a:solidFill>
            </a:endParaRPr>
          </a:p>
        </p:txBody>
      </p:sp>
      <p:sp>
        <p:nvSpPr>
          <p:cNvPr id="3" name="2 - Θέση περιεχομένου"/>
          <p:cNvSpPr>
            <a:spLocks noGrp="1"/>
          </p:cNvSpPr>
          <p:nvPr>
            <p:ph idx="1"/>
          </p:nvPr>
        </p:nvSpPr>
        <p:spPr/>
        <p:txBody>
          <a:bodyPr>
            <a:noAutofit/>
          </a:bodyPr>
          <a:lstStyle/>
          <a:p>
            <a:pPr algn="just">
              <a:buNone/>
            </a:pPr>
            <a:r>
              <a:rPr lang="el-GR" sz="2400" dirty="0" smtClean="0">
                <a:solidFill>
                  <a:schemeClr val="tx2">
                    <a:lumMod val="75000"/>
                  </a:schemeClr>
                </a:solidFill>
                <a:latin typeface="Times New Roman" pitchFamily="18" charset="0"/>
                <a:cs typeface="Times New Roman" pitchFamily="18" charset="0"/>
              </a:rPr>
              <a:t>     Τι μπορούμε να κάνουμε στην περίπτωση των ναρκωτικών; Υπάρχουν τρόποι να ανακόψουμε το χείμαρρο και να σώσουμε τα παιδιά μας απ' τον όλεθρο;</a:t>
            </a:r>
          </a:p>
          <a:p>
            <a:pPr algn="just">
              <a:buNone/>
            </a:pPr>
            <a:r>
              <a:rPr lang="el-GR" sz="2400" dirty="0" smtClean="0">
                <a:solidFill>
                  <a:schemeClr val="tx2">
                    <a:lumMod val="75000"/>
                  </a:schemeClr>
                </a:solidFill>
                <a:latin typeface="Times New Roman" pitchFamily="18" charset="0"/>
                <a:cs typeface="Times New Roman" pitchFamily="18" charset="0"/>
              </a:rPr>
              <a:t>     Η απάντηση δεν είναι εύκολη. Κανένας «εγκέφαλος» δεν μπορεί να δώσει έτοιμη τη λύση του προβλήματος. Μόνο η καθολική προσπάθεια όλων μας με σωστές και συντονισμένες ενέργειες, η υπομονή και η επιμονή θα φέρουν κάποτε το επιθυμητό αποτέλεσμα. </a:t>
            </a:r>
          </a:p>
          <a:p>
            <a:pPr>
              <a:buNone/>
            </a:pP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357166"/>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Πρόληψη και θεραπεία</a:t>
            </a:r>
            <a:endParaRPr lang="el-GR" sz="3200" dirty="0"/>
          </a:p>
        </p:txBody>
      </p:sp>
      <p:sp>
        <p:nvSpPr>
          <p:cNvPr id="3" name="2 - Θέση περιεχομένου"/>
          <p:cNvSpPr>
            <a:spLocks noGrp="1"/>
          </p:cNvSpPr>
          <p:nvPr>
            <p:ph idx="1"/>
          </p:nvPr>
        </p:nvSpPr>
        <p:spPr/>
        <p:txBody>
          <a:bodyPr>
            <a:noAutofit/>
          </a:bodyPr>
          <a:lstStyle/>
          <a:p>
            <a:pPr algn="just">
              <a:buNone/>
            </a:pPr>
            <a:r>
              <a:rPr lang="el-GR" sz="2400" dirty="0" smtClean="0">
                <a:solidFill>
                  <a:schemeClr val="tx2">
                    <a:lumMod val="75000"/>
                  </a:schemeClr>
                </a:solidFill>
                <a:latin typeface="Times New Roman" pitchFamily="18" charset="0"/>
                <a:cs typeface="Times New Roman" pitchFamily="18" charset="0"/>
              </a:rPr>
              <a:t>   Το περιβάλλον παίζει αναμφισβήτητα το μεγαλύτερο και σπουδαιότερο ρόλο στη διαμόρφωση του χαρακτήρα και της προσωπικότητας του ατόμου. '</a:t>
            </a:r>
            <a:r>
              <a:rPr lang="el-GR" sz="2400" dirty="0" err="1" smtClean="0">
                <a:solidFill>
                  <a:schemeClr val="tx2">
                    <a:lumMod val="75000"/>
                  </a:schemeClr>
                </a:solidFill>
                <a:latin typeface="Times New Roman" pitchFamily="18" charset="0"/>
                <a:cs typeface="Times New Roman" pitchFamily="18" charset="0"/>
              </a:rPr>
              <a:t>Οταν</a:t>
            </a:r>
            <a:r>
              <a:rPr lang="el-GR" sz="2400" dirty="0" smtClean="0">
                <a:solidFill>
                  <a:schemeClr val="tx2">
                    <a:lumMod val="75000"/>
                  </a:schemeClr>
                </a:solidFill>
                <a:latin typeface="Times New Roman" pitchFamily="18" charset="0"/>
                <a:cs typeface="Times New Roman" pitchFamily="18" charset="0"/>
              </a:rPr>
              <a:t> το παιδί έχει τη στοργή και την κατανόηση που χρειάζεται Δε θα έχει το άγχος και το αίσθημα ανασφάλειας. </a:t>
            </a:r>
          </a:p>
          <a:p>
            <a:pPr algn="just">
              <a:buNone/>
            </a:pPr>
            <a:r>
              <a:rPr lang="el-GR" sz="2400" dirty="0" smtClean="0">
                <a:solidFill>
                  <a:schemeClr val="tx2">
                    <a:lumMod val="75000"/>
                  </a:schemeClr>
                </a:solidFill>
                <a:latin typeface="Times New Roman" pitchFamily="18" charset="0"/>
                <a:cs typeface="Times New Roman" pitchFamily="18" charset="0"/>
              </a:rPr>
              <a:t>     Στο σχολείο αρχίζει καινούργια ζωή. Θα δημιουργήσει τις πρώτες </a:t>
            </a:r>
            <a:r>
              <a:rPr lang="el-GR" sz="2400" dirty="0" err="1" smtClean="0">
                <a:solidFill>
                  <a:schemeClr val="tx2">
                    <a:lumMod val="75000"/>
                  </a:schemeClr>
                </a:solidFill>
                <a:latin typeface="Times New Roman" pitchFamily="18" charset="0"/>
                <a:cs typeface="Times New Roman" pitchFamily="18" charset="0"/>
              </a:rPr>
              <a:t>εξω</a:t>
            </a:r>
            <a:r>
              <a:rPr lang="el-GR" sz="2400" dirty="0" smtClean="0">
                <a:solidFill>
                  <a:schemeClr val="tx2">
                    <a:lumMod val="75000"/>
                  </a:schemeClr>
                </a:solidFill>
                <a:latin typeface="Times New Roman" pitchFamily="18" charset="0"/>
                <a:cs typeface="Times New Roman" pitchFamily="18" charset="0"/>
              </a:rPr>
              <a:t>-οικογενειακές σχέσεις και θα κοινωνικοποιηθεί. Το σχολείο γίνεται για το παιδί αποκλειστικός και προσωπικός του χώρος : σ' αυτό κινείται πιο ελεύθερα και πιο άνετα, το κλειστό και αδιαπέραστο αρχίζει να γίνεται μια μακρινή ανάμνηση . </a:t>
            </a:r>
          </a:p>
          <a:p>
            <a:pPr algn="just">
              <a:buNone/>
            </a:pPr>
            <a:r>
              <a:rPr lang="el-GR" sz="2400" dirty="0" smtClean="0">
                <a:solidFill>
                  <a:schemeClr val="tx2">
                    <a:lumMod val="75000"/>
                  </a:schemeClr>
                </a:solidFill>
                <a:latin typeface="Times New Roman" pitchFamily="18" charset="0"/>
                <a:cs typeface="Times New Roman" pitchFamily="18" charset="0"/>
              </a:rPr>
              <a:t>    Η ενημέρωση για τα ναρκωτικά πρέπει ν' αρχίζει από τις πρώτες τάξεις του Γυμνασίου</a:t>
            </a:r>
            <a:endParaRPr lang="el-GR" sz="2400"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Πρόληψη και θεραπεία</a:t>
            </a:r>
            <a:endParaRPr lang="el-GR" sz="3200" dirty="0">
              <a:solidFill>
                <a:schemeClr val="tx2">
                  <a:lumMod val="75000"/>
                </a:schemeClr>
              </a:solidFill>
            </a:endParaRPr>
          </a:p>
        </p:txBody>
      </p:sp>
      <p:sp>
        <p:nvSpPr>
          <p:cNvPr id="3" name="2 - Θέση περιεχομένου"/>
          <p:cNvSpPr>
            <a:spLocks noGrp="1"/>
          </p:cNvSpPr>
          <p:nvPr>
            <p:ph idx="1"/>
          </p:nvPr>
        </p:nvSpPr>
        <p:spPr/>
        <p:txBody>
          <a:bodyPr>
            <a:normAutofit/>
          </a:bodyPr>
          <a:lstStyle/>
          <a:p>
            <a:pPr>
              <a:buNone/>
            </a:pPr>
            <a:r>
              <a:rPr lang="el-GR" sz="2400" dirty="0" smtClean="0">
                <a:solidFill>
                  <a:schemeClr val="tx2">
                    <a:lumMod val="75000"/>
                  </a:schemeClr>
                </a:solidFill>
                <a:latin typeface="Times New Roman" pitchFamily="18" charset="0"/>
                <a:cs typeface="Times New Roman" pitchFamily="18" charset="0"/>
              </a:rPr>
              <a:t>   </a:t>
            </a:r>
          </a:p>
          <a:p>
            <a:pPr algn="just">
              <a:buNone/>
            </a:pPr>
            <a:r>
              <a:rPr lang="el-GR" sz="2400" dirty="0" smtClean="0">
                <a:solidFill>
                  <a:schemeClr val="tx2">
                    <a:lumMod val="75000"/>
                  </a:schemeClr>
                </a:solidFill>
                <a:latin typeface="Times New Roman" pitchFamily="18" charset="0"/>
                <a:cs typeface="Times New Roman" pitchFamily="18" charset="0"/>
              </a:rPr>
              <a:t>    Όσον αφορά το κομμάτι της θεραπείας, χρειάζεται σωστή οργάνωση και επάρκεια των κέντρων θεραπείας και απεξάρτησης. Ακόμη ένα βασικό μπορεί να θεωρηθεί η αντιμετώπιση των χρηστών από την ποινική νομοθεσία ως αρρώστους και όχι ως εγκληματίες, καθώς τα περισσότερα άτομα από αυτά, αποτελούν πραγματικά θύματα της μάστιγας των ναρκωτικών.</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buNone/>
            </a:pPr>
            <a:endParaRPr lang="el-GR" dirty="0" smtClean="0"/>
          </a:p>
          <a:p>
            <a:pPr>
              <a:buNone/>
            </a:pPr>
            <a:r>
              <a:rPr lang="el-GR" dirty="0" smtClean="0">
                <a:solidFill>
                  <a:schemeClr val="accent1">
                    <a:lumMod val="75000"/>
                  </a:schemeClr>
                </a:solidFill>
              </a:rPr>
              <a:t>		Ευχαριστούμε που μας παρακολουθήσατε</a:t>
            </a:r>
            <a:endParaRPr lang="el-GR"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285728"/>
            <a:ext cx="8229600" cy="1143000"/>
          </a:xfrm>
        </p:spPr>
        <p:txBody>
          <a:bodyPr>
            <a:normAutofit/>
          </a:bodyPr>
          <a:lstStyle/>
          <a:p>
            <a:r>
              <a:rPr lang="el-GR" sz="3200" dirty="0" smtClean="0">
                <a:latin typeface="Times New Roman" pitchFamily="18" charset="0"/>
                <a:cs typeface="Times New Roman" pitchFamily="18" charset="0"/>
              </a:rPr>
              <a:t>Περιεχόμενα</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2071678"/>
            <a:ext cx="8229600" cy="4389120"/>
          </a:xfrm>
        </p:spPr>
        <p:txBody>
          <a:bodyPr>
            <a:noAutofit/>
          </a:bodyPr>
          <a:lstStyle/>
          <a:p>
            <a:r>
              <a:rPr lang="el-GR" sz="2400" dirty="0" smtClean="0">
                <a:solidFill>
                  <a:schemeClr val="tx2">
                    <a:lumMod val="75000"/>
                  </a:schemeClr>
                </a:solidFill>
                <a:latin typeface="Times New Roman" pitchFamily="18" charset="0"/>
                <a:cs typeface="Times New Roman" pitchFamily="18" charset="0"/>
              </a:rPr>
              <a:t>Τι είναι εθισμός;</a:t>
            </a:r>
          </a:p>
          <a:p>
            <a:r>
              <a:rPr lang="el-GR" sz="2400" dirty="0" smtClean="0">
                <a:solidFill>
                  <a:schemeClr val="tx2">
                    <a:lumMod val="75000"/>
                  </a:schemeClr>
                </a:solidFill>
                <a:latin typeface="Times New Roman" pitchFamily="18" charset="0"/>
                <a:cs typeface="Times New Roman" pitchFamily="18" charset="0"/>
              </a:rPr>
              <a:t>Το προφίλ του εξαρτημένου </a:t>
            </a:r>
          </a:p>
          <a:p>
            <a:r>
              <a:rPr lang="el-GR" sz="2400" dirty="0" smtClean="0">
                <a:solidFill>
                  <a:schemeClr val="tx2">
                    <a:lumMod val="75000"/>
                  </a:schemeClr>
                </a:solidFill>
                <a:latin typeface="Times New Roman" pitchFamily="18" charset="0"/>
                <a:cs typeface="Times New Roman" pitchFamily="18" charset="0"/>
              </a:rPr>
              <a:t>Τι προκαλεί ο εθισμός στα ναρκωτικά;</a:t>
            </a:r>
            <a:endParaRPr lang="en-US" sz="2400" dirty="0" smtClean="0">
              <a:solidFill>
                <a:schemeClr val="tx2">
                  <a:lumMod val="75000"/>
                </a:schemeClr>
              </a:solidFill>
              <a:latin typeface="Times New Roman" pitchFamily="18" charset="0"/>
              <a:cs typeface="Times New Roman" pitchFamily="18" charset="0"/>
            </a:endParaRPr>
          </a:p>
          <a:p>
            <a:r>
              <a:rPr lang="el-GR" sz="2400" dirty="0" smtClean="0">
                <a:solidFill>
                  <a:schemeClr val="tx2">
                    <a:lumMod val="75000"/>
                  </a:schemeClr>
                </a:solidFill>
                <a:latin typeface="Times New Roman" pitchFamily="18" charset="0"/>
                <a:cs typeface="Times New Roman" pitchFamily="18" charset="0"/>
              </a:rPr>
              <a:t>Όλα όσα πρέπει να γνωρίζουμε για τις ψυχοτρόπες ουσίες</a:t>
            </a:r>
            <a:endParaRPr lang="en-US" sz="2400" dirty="0" smtClean="0">
              <a:solidFill>
                <a:schemeClr val="tx2">
                  <a:lumMod val="75000"/>
                </a:schemeClr>
              </a:solidFill>
              <a:latin typeface="Times New Roman" pitchFamily="18" charset="0"/>
              <a:cs typeface="Times New Roman" pitchFamily="18" charset="0"/>
            </a:endParaRPr>
          </a:p>
          <a:p>
            <a:r>
              <a:rPr lang="el-GR" sz="2400" dirty="0" smtClean="0">
                <a:solidFill>
                  <a:schemeClr val="tx2">
                    <a:lumMod val="75000"/>
                  </a:schemeClr>
                </a:solidFill>
                <a:latin typeface="Times New Roman" pitchFamily="18" charset="0"/>
                <a:cs typeface="Times New Roman" pitchFamily="18" charset="0"/>
              </a:rPr>
              <a:t>Αιτίες που οδηγούν στη χρήση ναρκωτικών ουσιών</a:t>
            </a:r>
            <a:endParaRPr lang="en-US" sz="2400" dirty="0" smtClean="0">
              <a:solidFill>
                <a:schemeClr val="tx2">
                  <a:lumMod val="75000"/>
                </a:schemeClr>
              </a:solidFill>
              <a:latin typeface="Times New Roman" pitchFamily="18" charset="0"/>
              <a:cs typeface="Times New Roman" pitchFamily="18" charset="0"/>
            </a:endParaRPr>
          </a:p>
          <a:p>
            <a:r>
              <a:rPr lang="el-GR" sz="2400" dirty="0" smtClean="0">
                <a:solidFill>
                  <a:schemeClr val="tx2">
                    <a:lumMod val="75000"/>
                  </a:schemeClr>
                </a:solidFill>
                <a:latin typeface="Times New Roman" pitchFamily="18" charset="0"/>
                <a:cs typeface="Times New Roman" pitchFamily="18" charset="0"/>
              </a:rPr>
              <a:t>Επιπτώσεις από τη χρήση ναρκωτικών ουσιών</a:t>
            </a:r>
            <a:endParaRPr lang="en-US" sz="2400" dirty="0" smtClean="0">
              <a:solidFill>
                <a:schemeClr val="tx2">
                  <a:lumMod val="75000"/>
                </a:schemeClr>
              </a:solidFill>
              <a:latin typeface="Times New Roman" pitchFamily="18" charset="0"/>
              <a:cs typeface="Times New Roman" pitchFamily="18" charset="0"/>
            </a:endParaRPr>
          </a:p>
          <a:p>
            <a:r>
              <a:rPr lang="el-GR" sz="2400" dirty="0" smtClean="0">
                <a:solidFill>
                  <a:schemeClr val="tx2">
                    <a:lumMod val="75000"/>
                  </a:schemeClr>
                </a:solidFill>
                <a:latin typeface="Times New Roman" pitchFamily="18" charset="0"/>
                <a:cs typeface="Times New Roman" pitchFamily="18" charset="0"/>
              </a:rPr>
              <a:t>Πρόληψη και θεραπεία</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Βιβλιογραφία</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buNone/>
            </a:pPr>
            <a:r>
              <a:rPr lang="el-GR" dirty="0" smtClean="0"/>
              <a:t> </a:t>
            </a:r>
            <a:r>
              <a:rPr lang="en-US" dirty="0" smtClean="0">
                <a:hlinkClick r:id="rId2"/>
              </a:rPr>
              <a:t>http://gym-n-efkarp.thess.sch.gr/old/narkotika.htm</a:t>
            </a:r>
            <a:endParaRPr lang="el-GR" dirty="0" smtClean="0"/>
          </a:p>
          <a:p>
            <a:pPr>
              <a:buNone/>
            </a:pPr>
            <a:r>
              <a:rPr lang="el-GR" dirty="0" smtClean="0"/>
              <a:t> </a:t>
            </a:r>
            <a:r>
              <a:rPr lang="en-US" dirty="0" smtClean="0">
                <a:hlinkClick r:id="rId3"/>
              </a:rPr>
              <a:t>http://paroutsas.jmc.gr/drugs/</a:t>
            </a:r>
            <a:endParaRPr lang="el-GR" dirty="0" smtClean="0"/>
          </a:p>
          <a:p>
            <a:pPr>
              <a:buNone/>
            </a:pPr>
            <a:r>
              <a:rPr lang="el-GR" dirty="0" smtClean="0"/>
              <a:t> </a:t>
            </a:r>
            <a:r>
              <a:rPr lang="en-US" dirty="0" smtClean="0">
                <a:hlinkClick r:id="rId4"/>
              </a:rPr>
              <a:t>http://www.inout.gr/showthread.php?t=11358</a:t>
            </a:r>
            <a:endParaRPr lang="el-GR" dirty="0" smtClean="0"/>
          </a:p>
          <a:p>
            <a:pPr>
              <a:buNone/>
            </a:pPr>
            <a:r>
              <a:rPr lang="el-GR" dirty="0" smtClean="0"/>
              <a:t> </a:t>
            </a:r>
            <a:r>
              <a:rPr lang="en-US" dirty="0" smtClean="0">
                <a:hlinkClick r:id="rId5"/>
              </a:rPr>
              <a:t>http://www.vita.gr/psixologia/article/12212/ethismos-to-profil-toy-eksarthmenoy/</a:t>
            </a:r>
            <a:endParaRPr lang="el-GR" dirty="0" smtClean="0"/>
          </a:p>
          <a:p>
            <a:pPr>
              <a:buNone/>
            </a:pPr>
            <a:r>
              <a:rPr lang="el-GR" dirty="0" smtClean="0"/>
              <a:t> </a:t>
            </a:r>
            <a:r>
              <a:rPr lang="en-US" dirty="0" smtClean="0">
                <a:hlinkClick r:id="rId6"/>
              </a:rPr>
              <a:t>http://www.iatropedia.gr/ygeia/ti-prokali-o-ethismos-sta-narkotika/34853/</a:t>
            </a:r>
            <a:endParaRPr lang="el-GR" dirty="0" smtClean="0"/>
          </a:p>
          <a:p>
            <a:pPr>
              <a:buNone/>
            </a:pPr>
            <a:r>
              <a:rPr lang="el-GR" dirty="0" smtClean="0"/>
              <a:t> </a:t>
            </a:r>
            <a:r>
              <a:rPr lang="el-GR" sz="2400" dirty="0" smtClean="0">
                <a:solidFill>
                  <a:schemeClr val="tx2">
                    <a:lumMod val="75000"/>
                  </a:schemeClr>
                </a:solidFill>
                <a:latin typeface="Times New Roman" pitchFamily="18" charset="0"/>
                <a:cs typeface="Times New Roman" pitchFamily="18" charset="0"/>
              </a:rPr>
              <a:t>Σχολικό βιβλίο, Βιολογία Γ’ Γενικού Λυκείου, Κεφάλαιο 1 σελ. 61-63</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357166"/>
            <a:ext cx="8229600" cy="1143000"/>
          </a:xfrm>
        </p:spPr>
        <p:txBody>
          <a:bodyPr>
            <a:normAutofit/>
          </a:bodyPr>
          <a:lstStyle/>
          <a:p>
            <a:r>
              <a:rPr lang="el-GR" sz="3600" dirty="0" smtClean="0">
                <a:latin typeface="Times New Roman" pitchFamily="18" charset="0"/>
                <a:cs typeface="Times New Roman" pitchFamily="18" charset="0"/>
              </a:rPr>
              <a:t>Εθισμός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42844" y="1857364"/>
            <a:ext cx="8229600" cy="4389120"/>
          </a:xfrm>
        </p:spPr>
        <p:txBody>
          <a:bodyPr>
            <a:normAutofit lnSpcReduction="10000"/>
          </a:bodyPr>
          <a:lstStyle/>
          <a:p>
            <a:pPr algn="just">
              <a:buNone/>
            </a:pPr>
            <a:r>
              <a:rPr lang="el-GR" sz="2000" dirty="0" smtClean="0">
                <a:solidFill>
                  <a:schemeClr val="tx2">
                    <a:lumMod val="75000"/>
                  </a:schemeClr>
                </a:solidFill>
                <a:latin typeface="Times New Roman" pitchFamily="18" charset="0"/>
                <a:cs typeface="Times New Roman" pitchFamily="18" charset="0"/>
              </a:rPr>
              <a:t>    Μερικές από τις ουσίες που καταναλώνει ο άνθρωπος προκαλούν εθισμό, δηλαδή μεταβάλουν τη λειτουργία των νευρικών κυττάρων του, ώστε να μην μπορούν πλέον αυτά να λειτουργήσουν χωρίς τη συνεχή λήψη των ουσιών αυτών.</a:t>
            </a:r>
          </a:p>
          <a:p>
            <a:pPr algn="just">
              <a:buNone/>
            </a:pPr>
            <a:r>
              <a:rPr lang="el-GR" sz="2000" dirty="0" smtClean="0">
                <a:solidFill>
                  <a:schemeClr val="tx2">
                    <a:lumMod val="75000"/>
                  </a:schemeClr>
                </a:solidFill>
                <a:latin typeface="Times New Roman" pitchFamily="18" charset="0"/>
                <a:cs typeface="Times New Roman" pitchFamily="18" charset="0"/>
              </a:rPr>
              <a:t>     Ουσίες όπως το αλκοόλ, η νικοτίνη και τα ναρκωτικά προκαλούν συνήθως ανοχή, απαιτούν δηλαδή από το χρήστη τη λήψη ολοένα και μεγαλύτερων ποσοτήτων και καθίστανται τελικά τόσο πολύ αναγκαίες (εξάρτηση), ώστε να μην μπορεί πλέον ο χρήστης να ζήσει χωρίς αυτές.</a:t>
            </a:r>
          </a:p>
          <a:p>
            <a:pPr algn="just">
              <a:buNone/>
            </a:pPr>
            <a:r>
              <a:rPr lang="el-GR" sz="2000" dirty="0" smtClean="0">
                <a:solidFill>
                  <a:schemeClr val="tx2">
                    <a:lumMod val="75000"/>
                  </a:schemeClr>
                </a:solidFill>
                <a:latin typeface="Times New Roman" pitchFamily="18" charset="0"/>
                <a:cs typeface="Times New Roman" pitchFamily="18" charset="0"/>
              </a:rPr>
              <a:t>     Η εξάρτηση διακρίνεται συχνά σε ψυχική και σωματική, αν και η διάκριση αυτή δεν είναι πάντοτε σαφής. Όσον αφορά την ψυχική εξάρτηση, ο χρήστης, όταν δεν λαμβάνει την ουσία που του έχει προκαλέσει εθισμό, εκδηλώνει επιθετικότητα ή γίνεται μελαγχολικός. Όσον αφορά τη σωματική εξάρτηση, ο χρήστης εκδηλώνει όλα τα χαρακτηριστικά της ψυχικής εξάρτησης, σ’ αυτά όμως προστίθενται και οργανικά συμπτώματα όπως είναι η ναυτία, η τάση για εμετό, οι σωματικοί πόνοι, η διάρροια και άλλα.</a:t>
            </a:r>
            <a:endParaRPr lang="el-GR" sz="20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1143000"/>
          </a:xfrm>
        </p:spPr>
        <p:txBody>
          <a:bodyPr>
            <a:normAutofit/>
          </a:bodyPr>
          <a:lstStyle/>
          <a:p>
            <a:r>
              <a:rPr lang="el-GR" sz="3200" dirty="0" smtClean="0">
                <a:latin typeface="Times New Roman" pitchFamily="18" charset="0"/>
                <a:cs typeface="Times New Roman" pitchFamily="18" charset="0"/>
              </a:rPr>
              <a:t>Το προφίλ του εξαρτημένου</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42844" y="1714488"/>
            <a:ext cx="8229600" cy="4389120"/>
          </a:xfrm>
        </p:spPr>
        <p:txBody>
          <a:bodyPr>
            <a:noAutofit/>
          </a:bodyPr>
          <a:lstStyle/>
          <a:p>
            <a:pPr>
              <a:buNone/>
            </a:pPr>
            <a:r>
              <a:rPr lang="el-GR" sz="2400" dirty="0" smtClean="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pPr algn="just">
              <a:buNone/>
            </a:pPr>
            <a:r>
              <a:rPr lang="el-G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a:t>
            </a:r>
            <a:r>
              <a:rPr lang="el-GR" sz="2400" dirty="0" smtClean="0">
                <a:solidFill>
                  <a:schemeClr val="tx2">
                    <a:lumMod val="75000"/>
                  </a:schemeClr>
                </a:solidFill>
                <a:latin typeface="Times New Roman" pitchFamily="18" charset="0"/>
                <a:cs typeface="Times New Roman" pitchFamily="18" charset="0"/>
              </a:rPr>
              <a:t>Για να περάσει κανείς στον εθισμό από μια ουσία ή μια συνήθεια, πρέπει να συντελούν συγκεκριμένοι παράγοντες, το λεγόμενο «τρίγωνο της εξάρτησης». </a:t>
            </a:r>
          </a:p>
          <a:p>
            <a:pPr>
              <a:buNone/>
            </a:pPr>
            <a:endParaRPr lang="el-GR" sz="2400" dirty="0" smtClean="0">
              <a:solidFill>
                <a:schemeClr val="tx2">
                  <a:lumMod val="75000"/>
                </a:schemeClr>
              </a:solidFill>
              <a:latin typeface="Times New Roman" pitchFamily="18" charset="0"/>
              <a:cs typeface="Times New Roman" pitchFamily="18" charset="0"/>
            </a:endParaRPr>
          </a:p>
          <a:p>
            <a:pPr algn="just">
              <a:buNone/>
            </a:pPr>
            <a:r>
              <a:rPr lang="el-GR" sz="2400" dirty="0" smtClean="0">
                <a:solidFill>
                  <a:schemeClr val="tx2">
                    <a:lumMod val="75000"/>
                  </a:schemeClr>
                </a:solidFill>
                <a:latin typeface="Times New Roman" pitchFamily="18" charset="0"/>
                <a:cs typeface="Times New Roman" pitchFamily="18" charset="0"/>
              </a:rPr>
              <a:t>	Ας προσπαθήσουμε, λοιπόν, να περιπλανηθούμε στα μονοπάτια της εξάρτησης, ανακαλύπτοντας την αιτία που δεν επιτρέπει σε όλους μας να βιώσουμε τον εθισμό.</a:t>
            </a:r>
          </a:p>
          <a:p>
            <a:pPr>
              <a:buNone/>
            </a:pPr>
            <a:r>
              <a:rPr lang="el-GR" sz="2400" dirty="0" smtClean="0">
                <a:latin typeface="Times New Roman" pitchFamily="18" charset="0"/>
                <a:cs typeface="Times New Roman" pitchFamily="18" charset="0"/>
              </a:rPr>
              <a:t> </a:t>
            </a:r>
          </a:p>
          <a:p>
            <a:pPr>
              <a:buNone/>
            </a:pP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142852"/>
            <a:ext cx="7829576" cy="1143000"/>
          </a:xfrm>
        </p:spPr>
        <p:txBody>
          <a:bodyPr>
            <a:normAutofit/>
          </a:bodyPr>
          <a:lstStyle/>
          <a:p>
            <a:r>
              <a:rPr lang="el-GR" sz="3200" dirty="0" smtClean="0">
                <a:solidFill>
                  <a:schemeClr val="accent1">
                    <a:lumMod val="75000"/>
                  </a:schemeClr>
                </a:solidFill>
                <a:latin typeface="Times New Roman" pitchFamily="18" charset="0"/>
                <a:cs typeface="Times New Roman" pitchFamily="18" charset="0"/>
              </a:rPr>
              <a:t>Το προφίλ του εξαρτημένου</a:t>
            </a:r>
            <a:endParaRPr lang="el-GR" sz="3200" dirty="0">
              <a:solidFill>
                <a:schemeClr val="accent1">
                  <a:lumMod val="75000"/>
                </a:schemeClr>
              </a:solidFill>
            </a:endParaRPr>
          </a:p>
        </p:txBody>
      </p:sp>
      <p:sp>
        <p:nvSpPr>
          <p:cNvPr id="3" name="2 - Θέση περιεχομένου"/>
          <p:cNvSpPr>
            <a:spLocks noGrp="1"/>
          </p:cNvSpPr>
          <p:nvPr>
            <p:ph idx="1"/>
          </p:nvPr>
        </p:nvSpPr>
        <p:spPr>
          <a:xfrm>
            <a:off x="500034" y="1428736"/>
            <a:ext cx="8229600" cy="4389120"/>
          </a:xfrm>
        </p:spPr>
        <p:txBody>
          <a:bodyPr>
            <a:noAutofit/>
          </a:bodyPr>
          <a:lstStyle/>
          <a:p>
            <a:pPr algn="just">
              <a:buNone/>
            </a:pPr>
            <a:r>
              <a:rPr lang="el-GR" sz="2400" dirty="0" smtClean="0">
                <a:solidFill>
                  <a:schemeClr val="tx2">
                    <a:lumMod val="75000"/>
                  </a:schemeClr>
                </a:solidFill>
                <a:latin typeface="Times New Roman" pitchFamily="18" charset="0"/>
                <a:cs typeface="Times New Roman" pitchFamily="18" charset="0"/>
              </a:rPr>
              <a:t>    Πώς εθιζόμαστε σε μια ουσία ή μια συνήθεια; Η μελέτη του εγκεφάλου δείχνει ότι για να ανακαλύψουμε την αλήθεια, πρέπει να στρέψουμε το ενδιαφέρον μας στους εγκεφαλικούς μηχανισμούς της ευχαρίστησης. Ο εγκέφαλος έχει συγκεκριμένες δομές που επιτρέπουν να αντιλαμβανόμαστε την ευχαρίστηση και άρα να επαναλαμβάνουμε τη συμπεριφορά που μας την προσφέρει. Τρώμε, νιώθουμε ευχαρίστηση, επομένως </a:t>
            </a:r>
            <a:r>
              <a:rPr lang="el-GR" sz="2400" dirty="0" err="1" smtClean="0">
                <a:solidFill>
                  <a:schemeClr val="tx2">
                    <a:lumMod val="75000"/>
                  </a:schemeClr>
                </a:solidFill>
                <a:latin typeface="Times New Roman" pitchFamily="18" charset="0"/>
                <a:cs typeface="Times New Roman" pitchFamily="18" charset="0"/>
              </a:rPr>
              <a:t>ξανατρώμε</a:t>
            </a:r>
            <a:r>
              <a:rPr lang="el-GR" sz="2400" dirty="0" smtClean="0">
                <a:solidFill>
                  <a:schemeClr val="tx2">
                    <a:lumMod val="75000"/>
                  </a:schemeClr>
                </a:solidFill>
                <a:latin typeface="Times New Roman" pitchFamily="18" charset="0"/>
                <a:cs typeface="Times New Roman" pitchFamily="18" charset="0"/>
              </a:rPr>
              <a:t> και έτσι επιβιώνουμε. Πρόκειται, δηλαδή, για μια διαδικασία μάθησης και μνήμης. Δυστυχώς, όμως, και οι ουσίες που προκαλούν εξάρτηση δρουν με τον ίδιο τρόπο, στις ίδιες ακριβώς «οδούς ανταμοιβής», οι οποίες βρίσκονται σε συγκεκριμένες δομές του εγκεφάλου και μας επιτρέπουν, όταν διεγείρονται, να αισθανθούμε ευχαρίστηση.</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8229600" cy="1143000"/>
          </a:xfrm>
        </p:spPr>
        <p:txBody>
          <a:bodyPr>
            <a:normAutofit/>
          </a:bodyPr>
          <a:lstStyle/>
          <a:p>
            <a:r>
              <a:rPr lang="el-GR" sz="3200" dirty="0" smtClean="0">
                <a:latin typeface="Times New Roman" pitchFamily="18" charset="0"/>
                <a:cs typeface="Times New Roman" pitchFamily="18" charset="0"/>
              </a:rPr>
              <a:t>                « Το τρίγωνο της εξάρτησης »</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buNone/>
            </a:pPr>
            <a:r>
              <a:rPr lang="el-GR" dirty="0" smtClean="0"/>
              <a:t>   </a:t>
            </a:r>
            <a:r>
              <a:rPr lang="el-GR" sz="2400" dirty="0" smtClean="0">
                <a:solidFill>
                  <a:schemeClr val="tx2">
                    <a:lumMod val="75000"/>
                  </a:schemeClr>
                </a:solidFill>
                <a:latin typeface="Times New Roman" pitchFamily="18" charset="0"/>
                <a:cs typeface="Times New Roman" pitchFamily="18" charset="0"/>
              </a:rPr>
              <a:t>Το να εθιστούμε σε μια ουσία (</a:t>
            </a:r>
            <a:r>
              <a:rPr lang="el-GR" sz="2400" dirty="0" err="1" smtClean="0">
                <a:solidFill>
                  <a:schemeClr val="tx2">
                    <a:lumMod val="75000"/>
                  </a:schemeClr>
                </a:solidFill>
                <a:latin typeface="Times New Roman" pitchFamily="18" charset="0"/>
                <a:cs typeface="Times New Roman" pitchFamily="18" charset="0"/>
              </a:rPr>
              <a:t>π.χ</a:t>
            </a:r>
            <a:r>
              <a:rPr lang="el-GR" sz="2400" dirty="0" smtClean="0">
                <a:solidFill>
                  <a:schemeClr val="tx2">
                    <a:lumMod val="75000"/>
                  </a:schemeClr>
                </a:solidFill>
                <a:latin typeface="Times New Roman" pitchFamily="18" charset="0"/>
                <a:cs typeface="Times New Roman" pitchFamily="18" charset="0"/>
              </a:rPr>
              <a:t> κάπνισμα, αλκοόλ, χασίς, ηρωίνη) εξαρτάται από τρείς παράγοντες, οι οποίοι συνεργούν. Έτσι «χρειάζεται» :</a:t>
            </a:r>
          </a:p>
          <a:p>
            <a:r>
              <a:rPr lang="el-GR" sz="2400" dirty="0" smtClean="0">
                <a:solidFill>
                  <a:schemeClr val="tx2">
                    <a:lumMod val="75000"/>
                  </a:schemeClr>
                </a:solidFill>
                <a:latin typeface="Times New Roman" pitchFamily="18" charset="0"/>
                <a:cs typeface="Times New Roman" pitchFamily="18" charset="0"/>
              </a:rPr>
              <a:t>Να μας προκαλεί ισχυρή ευφορία η ουσία</a:t>
            </a:r>
          </a:p>
          <a:p>
            <a:r>
              <a:rPr lang="el-GR" sz="2400" dirty="0" smtClean="0">
                <a:solidFill>
                  <a:schemeClr val="tx2">
                    <a:lumMod val="75000"/>
                  </a:schemeClr>
                </a:solidFill>
                <a:latin typeface="Times New Roman" pitchFamily="18" charset="0"/>
                <a:cs typeface="Times New Roman" pitchFamily="18" charset="0"/>
              </a:rPr>
              <a:t> Να διαθέτουμε μια προσωπικότητα που να έχει ροπή στον εθισμό</a:t>
            </a:r>
          </a:p>
          <a:p>
            <a:r>
              <a:rPr lang="el-GR" sz="2400" dirty="0" smtClean="0">
                <a:solidFill>
                  <a:schemeClr val="tx2">
                    <a:lumMod val="75000"/>
                  </a:schemeClr>
                </a:solidFill>
                <a:latin typeface="Times New Roman" pitchFamily="18" charset="0"/>
                <a:cs typeface="Times New Roman" pitchFamily="18" charset="0"/>
              </a:rPr>
              <a:t>Να βρισκόμαστε σε περιβάλλον που να ενθαρρύνει τη χρήση</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p:spPr>
        <p:txBody>
          <a:bodyPr>
            <a:normAutofit/>
          </a:bodyPr>
          <a:lstStyle/>
          <a:p>
            <a:r>
              <a:rPr lang="el-GR" sz="3200" dirty="0" smtClean="0">
                <a:solidFill>
                  <a:schemeClr val="tx2">
                    <a:lumMod val="75000"/>
                  </a:schemeClr>
                </a:solidFill>
                <a:latin typeface="Times New Roman" pitchFamily="18" charset="0"/>
                <a:cs typeface="Times New Roman" pitchFamily="18" charset="0"/>
              </a:rPr>
              <a:t>   Τι προκαλεί ο εθισμός στα ναρκωτικά;</a:t>
            </a:r>
            <a:endParaRPr lang="el-GR" sz="3200" dirty="0">
              <a:solidFill>
                <a:schemeClr val="tx2">
                  <a:lumMod val="7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pPr>
              <a:buNone/>
            </a:pPr>
            <a:r>
              <a:rPr lang="el-GR" sz="2400" dirty="0" smtClean="0">
                <a:solidFill>
                  <a:schemeClr val="tx2">
                    <a:lumMod val="75000"/>
                  </a:schemeClr>
                </a:solidFill>
                <a:latin typeface="Times New Roman" pitchFamily="18" charset="0"/>
                <a:cs typeface="Times New Roman" pitchFamily="18" charset="0"/>
              </a:rPr>
              <a:t>   Τα συμπτώματα ή αλλιώς οι ενδείξεις εξάρτησης από οποιαδήποτε ουσία είναι τα εξής:</a:t>
            </a:r>
          </a:p>
          <a:p>
            <a:pPr>
              <a:buNone/>
            </a:pPr>
            <a:endParaRPr lang="el-GR" sz="2400" dirty="0" smtClean="0">
              <a:solidFill>
                <a:schemeClr val="tx2">
                  <a:lumMod val="75000"/>
                </a:schemeClr>
              </a:solidFill>
              <a:latin typeface="Times New Roman" pitchFamily="18" charset="0"/>
              <a:cs typeface="Times New Roman" pitchFamily="18" charset="0"/>
            </a:endParaRPr>
          </a:p>
          <a:p>
            <a:pPr algn="just"/>
            <a:r>
              <a:rPr lang="el-GR" sz="2400" b="1" dirty="0" smtClean="0">
                <a:solidFill>
                  <a:schemeClr val="tx2">
                    <a:lumMod val="75000"/>
                  </a:schemeClr>
                </a:solidFill>
                <a:latin typeface="Times New Roman" pitchFamily="18" charset="0"/>
                <a:cs typeface="Times New Roman" pitchFamily="18" charset="0"/>
              </a:rPr>
              <a:t>ΑΝΟΧΗ</a:t>
            </a:r>
            <a:r>
              <a:rPr lang="el-GR" sz="2400" dirty="0" smtClean="0">
                <a:solidFill>
                  <a:schemeClr val="tx2">
                    <a:lumMod val="75000"/>
                  </a:schemeClr>
                </a:solidFill>
                <a:latin typeface="Times New Roman" pitchFamily="18" charset="0"/>
                <a:cs typeface="Times New Roman" pitchFamily="18" charset="0"/>
              </a:rPr>
              <a:t>. Όσο περισσότερη χρήση κάνει κάποιος τόσο μεγαλύτερη δόση της ουσίας χρειάζεται ώστε να έχει το ίδιο αποτέλεσμα. Ίσως κάποιος δικός σας κάνει χρήση και κάποια στιγμή να συνειδητοποιήσετε ότι η χρήση αυξήθηκε. Αυτό σημαίνει ότι η ανοχή στην ουσία μεγάλωσε.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accent1">
                    <a:lumMod val="75000"/>
                  </a:schemeClr>
                </a:solidFill>
                <a:latin typeface="Times New Roman" pitchFamily="18" charset="0"/>
                <a:cs typeface="Times New Roman" pitchFamily="18" charset="0"/>
              </a:rPr>
              <a:t>   Τι προκαλεί ο εθισμός στα ναρκωτικά;</a:t>
            </a:r>
            <a:endParaRPr lang="el-GR" sz="3200" dirty="0">
              <a:solidFill>
                <a:schemeClr val="accent1">
                  <a:lumMod val="75000"/>
                </a:schemeClr>
              </a:solidFill>
            </a:endParaRPr>
          </a:p>
        </p:txBody>
      </p:sp>
      <p:sp>
        <p:nvSpPr>
          <p:cNvPr id="3" name="2 - Θέση περιεχομένου"/>
          <p:cNvSpPr>
            <a:spLocks noGrp="1"/>
          </p:cNvSpPr>
          <p:nvPr>
            <p:ph idx="1"/>
          </p:nvPr>
        </p:nvSpPr>
        <p:spPr>
          <a:xfrm>
            <a:off x="642910" y="2468880"/>
            <a:ext cx="8229600" cy="4389120"/>
          </a:xfrm>
        </p:spPr>
        <p:txBody>
          <a:bodyPr>
            <a:normAutofit/>
          </a:bodyPr>
          <a:lstStyle/>
          <a:p>
            <a:pPr algn="just"/>
            <a:r>
              <a:rPr lang="el-GR" sz="2400" b="1" dirty="0" smtClean="0">
                <a:solidFill>
                  <a:schemeClr val="tx2">
                    <a:lumMod val="75000"/>
                  </a:schemeClr>
                </a:solidFill>
                <a:latin typeface="Times New Roman" pitchFamily="18" charset="0"/>
                <a:cs typeface="Times New Roman" pitchFamily="18" charset="0"/>
              </a:rPr>
              <a:t>ΣΤΕΡΗΣΗ</a:t>
            </a:r>
            <a:r>
              <a:rPr lang="el-GR" sz="2400" dirty="0" smtClean="0">
                <a:solidFill>
                  <a:schemeClr val="tx2">
                    <a:lumMod val="75000"/>
                  </a:schemeClr>
                </a:solidFill>
                <a:latin typeface="Times New Roman" pitchFamily="18" charset="0"/>
                <a:cs typeface="Times New Roman" pitchFamily="18" charset="0"/>
              </a:rPr>
              <a:t>. Οι χρήστες έχουν στερητικά συμπτώματα όταν υποχωρήσει η δράση της ουσίας. Σημάδια της στέρησης είναι το τρέμουλο, άγχος, αγωνία, εφίδρωση, ναυτία και εμετοί, αϋπνία, ευερεθιστότητα, κατάθλιψη κ.α. Ο εξαρτημένος θα καταφύγει ξανά στη χρήση ώστε να εξαλείψει τα συγκριμένα σημάδια. Το στερητικό σύνδρομο μπορεί να είναι ιδιαίτερα επικίνδυνο ώστε και να συνοδεύεται από παραισθήσεις, πυρετούς ακόμα και επιληπτικές κρίσεις ανάλογα με την ουσία. Ζητήστε βοήθεια από ειδικούς κατά τη διάρκεια αυτών.</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261</TotalTime>
  <Words>2348</Words>
  <Application>Microsoft Office PowerPoint</Application>
  <PresentationFormat>Προβολή στην οθόνη (4:3)</PresentationFormat>
  <Paragraphs>114</Paragraphs>
  <Slides>30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Ροή</vt:lpstr>
      <vt:lpstr> Γυμνάσιο  Τ/Λ  Ανάφης         </vt:lpstr>
      <vt:lpstr>Ομάδα Ερευνητικής Εργασίας</vt:lpstr>
      <vt:lpstr>Περιεχόμενα</vt:lpstr>
      <vt:lpstr>Εθισμός</vt:lpstr>
      <vt:lpstr>Το προφίλ του εξαρτημένου</vt:lpstr>
      <vt:lpstr>Το προφίλ του εξαρτημένου</vt:lpstr>
      <vt:lpstr>                « Το τρίγωνο της εξάρτησης »</vt:lpstr>
      <vt:lpstr>   Τι προκαλεί ο εθισμός στα ναρκωτικά;</vt:lpstr>
      <vt:lpstr>   Τι προκαλεί ο εθισμός στα ναρκωτικά;</vt:lpstr>
      <vt:lpstr>   Τι προκαλεί ο εθισμός στα ναρκωτικά;</vt:lpstr>
      <vt:lpstr>   Τι προκαλεί ο εθισμός στα ναρκωτικά;</vt:lpstr>
      <vt:lpstr>Όλα όσα πρέπει να γνωρίζουμε για τις ψυχοτρόπες ουσίες</vt:lpstr>
      <vt:lpstr>Όλα όσα πρέπει να γνωρίζουμε για τις ψυχοτρόπες ουσίες</vt:lpstr>
      <vt:lpstr>Όλα όσα πρέπει να γνωρίζουμε για τις ψυχοτρόπες ουσίες</vt:lpstr>
      <vt:lpstr>Όλα όσα πρέπει να γνωρίζουμε για τις ψυχοτρόπες ουσίες</vt:lpstr>
      <vt:lpstr>Αιτίες που οδηγούν στη χρήση ναρκωτικών ουσιών </vt:lpstr>
      <vt:lpstr>Αιτίες που οδηγούν στη χρήση ναρκωτικών ουσιών </vt:lpstr>
      <vt:lpstr>Αιτίες που οδηγούν στη χρήση ναρκωτικών ουσιών </vt:lpstr>
      <vt:lpstr>Αιτίες που οδηγούν στη χρήση ναρκωτικών ουσιών </vt:lpstr>
      <vt:lpstr>Αιτίες που οδηγούν στη χρήση ναρκωτικών ουσιών</vt:lpstr>
      <vt:lpstr>Επιπτώσεις από τη χρήση ναρκωτικών ουσιών</vt:lpstr>
      <vt:lpstr>Επιπτώσεις από τη χρήση ναρκωτικών ουσιών</vt:lpstr>
      <vt:lpstr>Επιπτώσεις από τη χρήση ναρκωτικών ουσιών</vt:lpstr>
      <vt:lpstr>Επιπτώσεις από τη χρήση ναρκωτικών ουσιών</vt:lpstr>
      <vt:lpstr>  Πρόληψη και θεραπεία</vt:lpstr>
      <vt:lpstr>    Πρόληψη και θεραπεία</vt:lpstr>
      <vt:lpstr>  Πρόληψη και θεραπεία</vt:lpstr>
      <vt:lpstr>    Πρόληψη και θεραπεία</vt:lpstr>
      <vt:lpstr> </vt:lpstr>
      <vt:lpstr>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 Ελένη</dc:creator>
  <cp:lastModifiedBy>gym anafi</cp:lastModifiedBy>
  <cp:revision>43</cp:revision>
  <dcterms:created xsi:type="dcterms:W3CDTF">2016-04-16T19:53:52Z</dcterms:created>
  <dcterms:modified xsi:type="dcterms:W3CDTF">2016-04-19T06:00:25Z</dcterms:modified>
</cp:coreProperties>
</file>